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sldIdLst>
    <p:sldId id="277" r:id="rId2"/>
    <p:sldId id="257" r:id="rId3"/>
    <p:sldId id="290" r:id="rId4"/>
    <p:sldId id="298" r:id="rId5"/>
    <p:sldId id="297" r:id="rId6"/>
    <p:sldId id="300" r:id="rId7"/>
    <p:sldId id="292" r:id="rId8"/>
    <p:sldId id="295" r:id="rId9"/>
    <p:sldId id="294" r:id="rId10"/>
    <p:sldId id="301" r:id="rId11"/>
    <p:sldId id="305" r:id="rId12"/>
    <p:sldId id="306" r:id="rId13"/>
    <p:sldId id="318" r:id="rId14"/>
    <p:sldId id="319" r:id="rId15"/>
    <p:sldId id="320" r:id="rId16"/>
    <p:sldId id="321" r:id="rId17"/>
    <p:sldId id="322" r:id="rId18"/>
    <p:sldId id="328" r:id="rId19"/>
    <p:sldId id="324" r:id="rId20"/>
    <p:sldId id="329" r:id="rId21"/>
    <p:sldId id="330" r:id="rId22"/>
    <p:sldId id="325" r:id="rId23"/>
    <p:sldId id="331" r:id="rId24"/>
    <p:sldId id="332" r:id="rId25"/>
    <p:sldId id="333" r:id="rId26"/>
    <p:sldId id="334" r:id="rId27"/>
    <p:sldId id="335" r:id="rId28"/>
    <p:sldId id="313" r:id="rId29"/>
    <p:sldId id="316" r:id="rId30"/>
    <p:sldId id="302" r:id="rId31"/>
    <p:sldId id="303" r:id="rId32"/>
    <p:sldId id="304" r:id="rId33"/>
    <p:sldId id="289" r:id="rId34"/>
    <p:sldId id="268" r:id="rId35"/>
    <p:sldId id="296" r:id="rId36"/>
    <p:sldId id="269" r:id="rId37"/>
    <p:sldId id="288" r:id="rId38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793" autoAdjust="0"/>
    <p:restoredTop sz="95326" autoAdjust="0"/>
  </p:normalViewPr>
  <p:slideViewPr>
    <p:cSldViewPr>
      <p:cViewPr varScale="1">
        <p:scale>
          <a:sx n="64" d="100"/>
          <a:sy n="64" d="100"/>
        </p:scale>
        <p:origin x="1554" y="7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E40A2D-6AE3-4A40-8408-CBEC366DB203}" type="datetimeFigureOut">
              <a:rPr lang="ko-KR" altLang="en-US" smtClean="0"/>
              <a:t>2018-04-10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DAAA27-BA9D-4DBE-8CE6-8E98EB4A0C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32453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DAAA27-BA9D-4DBE-8CE6-8E98EB4A0C31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14423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FF77E-548A-49B7-ADB3-5E24739E9220}" type="datetimeFigureOut">
              <a:rPr lang="ko-KR" altLang="en-US" smtClean="0"/>
              <a:t>2018-04-10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73A97E-E46E-4718-B6B2-4375FE442B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1611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FF77E-548A-49B7-ADB3-5E24739E9220}" type="datetimeFigureOut">
              <a:rPr lang="ko-KR" altLang="en-US" smtClean="0"/>
              <a:t>2018-04-10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73A97E-E46E-4718-B6B2-4375FE442B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60942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FF77E-548A-49B7-ADB3-5E24739E9220}" type="datetimeFigureOut">
              <a:rPr lang="ko-KR" altLang="en-US" smtClean="0"/>
              <a:t>2018-04-10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73A97E-E46E-4718-B6B2-4375FE442B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26871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FF77E-548A-49B7-ADB3-5E24739E9220}" type="datetimeFigureOut">
              <a:rPr lang="ko-KR" altLang="en-US" smtClean="0"/>
              <a:t>2018-04-10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73A97E-E46E-4718-B6B2-4375FE442B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45638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FF77E-548A-49B7-ADB3-5E24739E9220}" type="datetimeFigureOut">
              <a:rPr lang="ko-KR" altLang="en-US" smtClean="0"/>
              <a:t>2018-04-10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73A97E-E46E-4718-B6B2-4375FE442B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08986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FF77E-548A-49B7-ADB3-5E24739E9220}" type="datetimeFigureOut">
              <a:rPr lang="ko-KR" altLang="en-US" smtClean="0"/>
              <a:t>2018-04-10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73A97E-E46E-4718-B6B2-4375FE442B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60933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FF77E-548A-49B7-ADB3-5E24739E9220}" type="datetimeFigureOut">
              <a:rPr lang="ko-KR" altLang="en-US" smtClean="0"/>
              <a:t>2018-04-10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73A97E-E46E-4718-B6B2-4375FE442B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13898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FF77E-548A-49B7-ADB3-5E24739E9220}" type="datetimeFigureOut">
              <a:rPr lang="ko-KR" altLang="en-US" smtClean="0"/>
              <a:t>2018-04-10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73A97E-E46E-4718-B6B2-4375FE442B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5431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FF77E-548A-49B7-ADB3-5E24739E9220}" type="datetimeFigureOut">
              <a:rPr lang="ko-KR" altLang="en-US" smtClean="0"/>
              <a:t>2018-04-10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73A97E-E46E-4718-B6B2-4375FE442B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11779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FF77E-548A-49B7-ADB3-5E24739E9220}" type="datetimeFigureOut">
              <a:rPr lang="ko-KR" altLang="en-US" smtClean="0"/>
              <a:t>2018-04-10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73A97E-E46E-4718-B6B2-4375FE442B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21122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FF77E-548A-49B7-ADB3-5E24739E9220}" type="datetimeFigureOut">
              <a:rPr lang="ko-KR" altLang="en-US" smtClean="0"/>
              <a:t>2018-04-10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73A97E-E46E-4718-B6B2-4375FE442B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28662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BFF77E-548A-49B7-ADB3-5E24739E9220}" type="datetimeFigureOut">
              <a:rPr lang="ko-KR" altLang="en-US" smtClean="0"/>
              <a:t>2018-04-10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73A97E-E46E-4718-B6B2-4375FE442B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95095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hyperlink" Target="http://stat-computing.org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balsamiq.com/download/" TargetMode="Externa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4.png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hyperlink" Target="mailto:lmpp@naver.com" TargetMode="External"/><Relationship Id="rId9" Type="http://schemas.openxmlformats.org/officeDocument/2006/relationships/image" Target="../media/image2.jpe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hyperlink" Target="http://www.data.go.kr/" TargetMode="External"/><Relationship Id="rId13" Type="http://schemas.openxmlformats.org/officeDocument/2006/relationships/image" Target="../media/image45.png"/><Relationship Id="rId3" Type="http://schemas.openxmlformats.org/officeDocument/2006/relationships/image" Target="../media/image41.png"/><Relationship Id="rId7" Type="http://schemas.openxmlformats.org/officeDocument/2006/relationships/image" Target="../media/image42.png"/><Relationship Id="rId12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rstudio.com/products/rstudio/download/" TargetMode="External"/><Relationship Id="rId11" Type="http://schemas.openxmlformats.org/officeDocument/2006/relationships/hyperlink" Target="https://www.java.com/ko/download/win10.jsp" TargetMode="External"/><Relationship Id="rId5" Type="http://schemas.openxmlformats.org/officeDocument/2006/relationships/hyperlink" Target="https://www.r-project.org/" TargetMode="External"/><Relationship Id="rId10" Type="http://schemas.openxmlformats.org/officeDocument/2006/relationships/hyperlink" Target="https://developer.android.com/studio/index.html" TargetMode="External"/><Relationship Id="rId4" Type="http://schemas.microsoft.com/office/2007/relationships/hdphoto" Target="../media/hdphoto1.wdp"/><Relationship Id="rId9" Type="http://schemas.openxmlformats.org/officeDocument/2006/relationships/image" Target="../media/image43.png"/><Relationship Id="rId14" Type="http://schemas.openxmlformats.org/officeDocument/2006/relationships/hyperlink" Target="http://balsamiq.com/download/" TargetMode="Externa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79512" y="134634"/>
            <a:ext cx="8784976" cy="6588732"/>
          </a:xfrm>
          <a:prstGeom prst="rect">
            <a:avLst/>
          </a:prstGeom>
          <a:noFill/>
          <a:ln w="22225" cap="flat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588120" y="585866"/>
            <a:ext cx="7800304" cy="1631216"/>
            <a:chOff x="1890848" y="582110"/>
            <a:chExt cx="5344417" cy="1631216"/>
          </a:xfrm>
        </p:grpSpPr>
        <p:sp>
          <p:nvSpPr>
            <p:cNvPr id="13" name="TextBox 12"/>
            <p:cNvSpPr txBox="1"/>
            <p:nvPr/>
          </p:nvSpPr>
          <p:spPr>
            <a:xfrm>
              <a:off x="1890848" y="582110"/>
              <a:ext cx="394512" cy="16312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0000" dirty="0"/>
                <a:t>[</a:t>
              </a:r>
              <a:endParaRPr lang="ko-KR" altLang="en-US" sz="10000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216303" y="1094940"/>
              <a:ext cx="477494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4000" dirty="0">
                  <a:latin typeface="a옛날목욕탕L" panose="02020600000000000000" pitchFamily="18" charset="-127"/>
                  <a:ea typeface="a옛날목욕탕L" panose="02020600000000000000"/>
                </a:rPr>
                <a:t>인천 공항 혼잡 해소 가이드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840753" y="582110"/>
              <a:ext cx="394512" cy="16312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0000" dirty="0"/>
                <a:t>]</a:t>
              </a: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991DED38-2435-4336-B4EA-DF568EE1CA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3573016"/>
            <a:ext cx="4104456" cy="2679939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71F2D6D-2392-4D0F-8D1A-F54872F99954}"/>
              </a:ext>
            </a:extLst>
          </p:cNvPr>
          <p:cNvSpPr/>
          <p:nvPr/>
        </p:nvSpPr>
        <p:spPr>
          <a:xfrm>
            <a:off x="755576" y="3684489"/>
            <a:ext cx="4104456" cy="2699118"/>
          </a:xfrm>
          <a:prstGeom prst="rect">
            <a:avLst/>
          </a:prstGeom>
          <a:solidFill>
            <a:srgbClr val="00B0F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79512" y="175366"/>
            <a:ext cx="216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산학캡스톤디자인</a:t>
            </a:r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5076056" y="3645024"/>
            <a:ext cx="3888432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a옛날목욕탕L" panose="02020600000000000000" pitchFamily="18" charset="-127"/>
                <a:ea typeface="a옛날목욕탕L" panose="02020600000000000000" pitchFamily="18" charset="-127"/>
              </a:rPr>
              <a:t>팀명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: 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일석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2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조</a:t>
            </a:r>
            <a:endParaRPr lang="en-US" altLang="ko-KR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과목 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: </a:t>
            </a:r>
            <a:r>
              <a:rPr lang="ko-KR" altLang="en-US" dirty="0" err="1">
                <a:latin typeface="a옛날목욕탕L" panose="02020600000000000000" pitchFamily="18" charset="-127"/>
                <a:ea typeface="a옛날목욕탕L" panose="02020600000000000000" pitchFamily="18" charset="-127"/>
              </a:rPr>
              <a:t>산학캡스톤디자인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1</a:t>
            </a:r>
          </a:p>
          <a:p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분반 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: 02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분반</a:t>
            </a:r>
            <a:endParaRPr lang="en-US" altLang="ko-KR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담당교수 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: 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정현숙 교수님</a:t>
            </a:r>
            <a:endParaRPr lang="en-US" altLang="ko-KR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발표일자 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: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2018.04.04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  </a:t>
            </a:r>
            <a:endParaRPr lang="en-US" altLang="ko-KR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r>
              <a:rPr lang="ko-KR" altLang="en-US" dirty="0">
                <a:solidFill>
                  <a:srgbClr val="0070C0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발표자</a:t>
            </a:r>
            <a:r>
              <a:rPr lang="ko-KR" altLang="en-US" b="1" dirty="0">
                <a:solidFill>
                  <a:srgbClr val="0070C0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    </a:t>
            </a:r>
            <a:r>
              <a:rPr lang="en-US" altLang="ko-KR" dirty="0">
                <a:solidFill>
                  <a:srgbClr val="0070C0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:</a:t>
            </a:r>
            <a:r>
              <a:rPr lang="en-US" altLang="ko-KR" b="1" dirty="0">
                <a:solidFill>
                  <a:srgbClr val="0070C0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r>
              <a:rPr lang="en-US" altLang="ko-KR" sz="2400" dirty="0">
                <a:solidFill>
                  <a:srgbClr val="0070C0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20134806 </a:t>
            </a:r>
            <a:r>
              <a:rPr lang="ko-KR" altLang="en-US" sz="2400" dirty="0" err="1">
                <a:solidFill>
                  <a:srgbClr val="0070C0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박희천</a:t>
            </a:r>
            <a:endParaRPr lang="en-US" altLang="ko-KR" sz="2400" dirty="0">
              <a:solidFill>
                <a:srgbClr val="0070C0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팀원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       : 20134793 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한상원</a:t>
            </a:r>
            <a:endParaRPr lang="en-US" altLang="ko-KR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              20134750 </a:t>
            </a:r>
            <a:r>
              <a:rPr lang="ko-KR" altLang="en-US" dirty="0" err="1">
                <a:latin typeface="a옛날목욕탕L" panose="02020600000000000000" pitchFamily="18" charset="-127"/>
                <a:ea typeface="a옛날목욕탕L" panose="02020600000000000000" pitchFamily="18" charset="-127"/>
              </a:rPr>
              <a:t>임향섭</a:t>
            </a:r>
            <a:endParaRPr lang="en-US" altLang="ko-KR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r>
              <a:rPr lang="en-US" altLang="ko-KR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              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20134789 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전영욱</a:t>
            </a:r>
            <a:endParaRPr lang="en-US" altLang="ko-KR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              20135550 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정진우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B10EC497-42DF-4006-8A2C-48980F2D14F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70" t="14468" r="14301" b="17840"/>
          <a:stretch/>
        </p:blipFill>
        <p:spPr>
          <a:xfrm>
            <a:off x="7987295" y="3834459"/>
            <a:ext cx="802257" cy="1078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161281"/>
      </p:ext>
    </p:extLst>
  </p:cSld>
  <p:clrMapOvr>
    <a:masterClrMapping/>
  </p:clrMapOvr>
  <p:transition spd="med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79512" y="134634"/>
            <a:ext cx="8784976" cy="6588732"/>
          </a:xfrm>
          <a:prstGeom prst="rect">
            <a:avLst/>
          </a:prstGeom>
          <a:noFill/>
          <a:ln w="22225" cap="flat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152400" y="1524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704" y="1755541"/>
            <a:ext cx="4352925" cy="395019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-230115" y="1772816"/>
            <a:ext cx="18356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오늘날짜</a:t>
            </a:r>
            <a:endParaRPr lang="en-US" altLang="ko-KR" sz="12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-230115" y="2086995"/>
            <a:ext cx="18356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현재시각</a:t>
            </a:r>
            <a:endParaRPr lang="en-US" altLang="ko-KR" sz="12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-227641" y="3456287"/>
            <a:ext cx="18356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게이트별</a:t>
            </a:r>
            <a:r>
              <a:rPr lang="ko-KR" altLang="en-US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혼잡도</a:t>
            </a:r>
            <a:endParaRPr lang="en-US" altLang="ko-KR" sz="12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1608030" y="3126341"/>
            <a:ext cx="263162" cy="936104"/>
            <a:chOff x="1608030" y="3126341"/>
            <a:chExt cx="263162" cy="936104"/>
          </a:xfrm>
        </p:grpSpPr>
        <p:cxnSp>
          <p:nvCxnSpPr>
            <p:cNvPr id="23" name="직선 화살표 연결선 22"/>
            <p:cNvCxnSpPr>
              <a:stCxn id="22" idx="3"/>
            </p:cNvCxnSpPr>
            <p:nvPr/>
          </p:nvCxnSpPr>
          <p:spPr>
            <a:xfrm flipV="1">
              <a:off x="1608030" y="3126341"/>
              <a:ext cx="191154" cy="46844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화살표 연결선 24"/>
            <p:cNvCxnSpPr>
              <a:stCxn id="22" idx="3"/>
            </p:cNvCxnSpPr>
            <p:nvPr/>
          </p:nvCxnSpPr>
          <p:spPr>
            <a:xfrm flipV="1">
              <a:off x="1608030" y="3454901"/>
              <a:ext cx="263162" cy="13988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화살표 연결선 26"/>
            <p:cNvCxnSpPr>
              <a:stCxn id="22" idx="3"/>
            </p:cNvCxnSpPr>
            <p:nvPr/>
          </p:nvCxnSpPr>
          <p:spPr>
            <a:xfrm>
              <a:off x="1608030" y="3594787"/>
              <a:ext cx="263162" cy="21091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화살표 연결선 28"/>
            <p:cNvCxnSpPr>
              <a:stCxn id="22" idx="3"/>
            </p:cNvCxnSpPr>
            <p:nvPr/>
          </p:nvCxnSpPr>
          <p:spPr>
            <a:xfrm>
              <a:off x="1608030" y="3594787"/>
              <a:ext cx="191154" cy="46765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TextBox 37"/>
          <p:cNvSpPr txBox="1"/>
          <p:nvPr/>
        </p:nvSpPr>
        <p:spPr>
          <a:xfrm>
            <a:off x="-230115" y="4572940"/>
            <a:ext cx="18356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게이트별</a:t>
            </a:r>
            <a:r>
              <a:rPr lang="ko-KR" altLang="en-US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ko-KR" altLang="en-US" sz="12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대기인원</a:t>
            </a:r>
            <a:endParaRPr lang="en-US" altLang="ko-KR" sz="12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39" name="그룹 38"/>
          <p:cNvGrpSpPr/>
          <p:nvPr/>
        </p:nvGrpSpPr>
        <p:grpSpPr>
          <a:xfrm>
            <a:off x="1605556" y="4242994"/>
            <a:ext cx="263162" cy="936104"/>
            <a:chOff x="1608030" y="3126341"/>
            <a:chExt cx="263162" cy="936104"/>
          </a:xfrm>
        </p:grpSpPr>
        <p:cxnSp>
          <p:nvCxnSpPr>
            <p:cNvPr id="40" name="직선 화살표 연결선 39"/>
            <p:cNvCxnSpPr>
              <a:stCxn id="38" idx="3"/>
            </p:cNvCxnSpPr>
            <p:nvPr/>
          </p:nvCxnSpPr>
          <p:spPr>
            <a:xfrm flipV="1">
              <a:off x="1608030" y="3126341"/>
              <a:ext cx="191154" cy="46844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화살표 연결선 40"/>
            <p:cNvCxnSpPr>
              <a:stCxn id="38" idx="3"/>
            </p:cNvCxnSpPr>
            <p:nvPr/>
          </p:nvCxnSpPr>
          <p:spPr>
            <a:xfrm flipV="1">
              <a:off x="1608030" y="3454901"/>
              <a:ext cx="263162" cy="13988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화살표 연결선 41"/>
            <p:cNvCxnSpPr>
              <a:stCxn id="38" idx="3"/>
            </p:cNvCxnSpPr>
            <p:nvPr/>
          </p:nvCxnSpPr>
          <p:spPr>
            <a:xfrm>
              <a:off x="1608030" y="3594787"/>
              <a:ext cx="263162" cy="21091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화살표 연결선 42"/>
            <p:cNvCxnSpPr>
              <a:stCxn id="38" idx="3"/>
            </p:cNvCxnSpPr>
            <p:nvPr/>
          </p:nvCxnSpPr>
          <p:spPr>
            <a:xfrm>
              <a:off x="1608030" y="3594787"/>
              <a:ext cx="191154" cy="46765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TextBox 44"/>
          <p:cNvSpPr txBox="1"/>
          <p:nvPr/>
        </p:nvSpPr>
        <p:spPr>
          <a:xfrm>
            <a:off x="-215999" y="2696747"/>
            <a:ext cx="18356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API URL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260629" y="1755541"/>
            <a:ext cx="24158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>
                <a:solidFill>
                  <a:srgbClr val="FF0000"/>
                </a:solidFill>
              </a:rPr>
              <a:t>조회일자</a:t>
            </a:r>
            <a:r>
              <a:rPr lang="en-US" altLang="ko-KR" sz="1400" dirty="0">
                <a:solidFill>
                  <a:srgbClr val="FF0000"/>
                </a:solidFill>
              </a:rPr>
              <a:t>(YYYY/MM/DD)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cxnSp>
        <p:nvCxnSpPr>
          <p:cNvPr id="20" name="직선 화살표 연결선 19"/>
          <p:cNvCxnSpPr>
            <a:endCxn id="5" idx="1"/>
          </p:cNvCxnSpPr>
          <p:nvPr/>
        </p:nvCxnSpPr>
        <p:spPr>
          <a:xfrm flipV="1">
            <a:off x="3923928" y="1909430"/>
            <a:ext cx="2336701" cy="740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6260629" y="2049815"/>
            <a:ext cx="24158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FF0000"/>
                </a:solidFill>
              </a:rPr>
              <a:t>업데이트시간</a:t>
            </a:r>
            <a:r>
              <a:rPr lang="en-US" altLang="ko-KR" sz="1400" dirty="0">
                <a:solidFill>
                  <a:srgbClr val="FF0000"/>
                </a:solidFill>
              </a:rPr>
              <a:t>(HH/MM)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cxnSp>
        <p:nvCxnSpPr>
          <p:cNvPr id="46" name="직선 화살표 연결선 45"/>
          <p:cNvCxnSpPr>
            <a:endCxn id="44" idx="1"/>
          </p:cNvCxnSpPr>
          <p:nvPr/>
        </p:nvCxnSpPr>
        <p:spPr>
          <a:xfrm flipV="1">
            <a:off x="3923928" y="2203704"/>
            <a:ext cx="2336701" cy="740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3635896" y="2996952"/>
            <a:ext cx="468052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게이트 혼잡도                                   </a:t>
            </a:r>
            <a:r>
              <a:rPr lang="en-US" altLang="ko-KR" sz="1400" dirty="0">
                <a:solidFill>
                  <a:srgbClr val="FF0000"/>
                </a:solidFill>
              </a:rPr>
              <a:t>“0”</a:t>
            </a:r>
            <a:r>
              <a:rPr lang="ko-KR" altLang="en-US" sz="1400" dirty="0">
                <a:solidFill>
                  <a:srgbClr val="FF0000"/>
                </a:solidFill>
              </a:rPr>
              <a:t>원활</a:t>
            </a:r>
            <a:br>
              <a:rPr lang="en-US" altLang="ko-KR" sz="1400" dirty="0">
                <a:solidFill>
                  <a:srgbClr val="FF0000"/>
                </a:solidFill>
              </a:rPr>
            </a:br>
            <a:r>
              <a:rPr lang="en-US" altLang="ko-KR" sz="1400" dirty="0">
                <a:solidFill>
                  <a:srgbClr val="FF0000"/>
                </a:solidFill>
              </a:rPr>
              <a:t>gate1 –T1 2</a:t>
            </a:r>
            <a:r>
              <a:rPr lang="ko-KR" altLang="en-US" sz="1400" dirty="0">
                <a:solidFill>
                  <a:srgbClr val="FF0000"/>
                </a:solidFill>
              </a:rPr>
              <a:t>번 출국장</a:t>
            </a:r>
            <a:r>
              <a:rPr lang="en-US" altLang="ko-KR" sz="1400" dirty="0">
                <a:solidFill>
                  <a:srgbClr val="FF0000"/>
                </a:solidFill>
              </a:rPr>
              <a:t>,T2 1</a:t>
            </a:r>
            <a:r>
              <a:rPr lang="ko-KR" altLang="en-US" sz="1400" dirty="0">
                <a:solidFill>
                  <a:srgbClr val="FF0000"/>
                </a:solidFill>
              </a:rPr>
              <a:t>번 출국장      </a:t>
            </a:r>
            <a:r>
              <a:rPr lang="en-US" altLang="ko-KR" sz="1400" dirty="0">
                <a:solidFill>
                  <a:srgbClr val="FF0000"/>
                </a:solidFill>
              </a:rPr>
              <a:t>“1”</a:t>
            </a:r>
            <a:r>
              <a:rPr lang="ko-KR" altLang="en-US" sz="1400" dirty="0">
                <a:solidFill>
                  <a:srgbClr val="FF0000"/>
                </a:solidFill>
              </a:rPr>
              <a:t>보통</a:t>
            </a:r>
            <a:br>
              <a:rPr lang="en-US" altLang="ko-KR" sz="1400" dirty="0">
                <a:solidFill>
                  <a:srgbClr val="FF0000"/>
                </a:solidFill>
              </a:rPr>
            </a:br>
            <a:r>
              <a:rPr lang="en-US" altLang="ko-KR" sz="1400" dirty="0">
                <a:solidFill>
                  <a:srgbClr val="FF0000"/>
                </a:solidFill>
              </a:rPr>
              <a:t>gate2 –T1 3</a:t>
            </a:r>
            <a:r>
              <a:rPr lang="ko-KR" altLang="en-US" sz="1400" dirty="0">
                <a:solidFill>
                  <a:srgbClr val="FF0000"/>
                </a:solidFill>
              </a:rPr>
              <a:t>번 출국장</a:t>
            </a:r>
            <a:r>
              <a:rPr lang="en-US" altLang="ko-KR" sz="1400" dirty="0">
                <a:solidFill>
                  <a:srgbClr val="FF0000"/>
                </a:solidFill>
              </a:rPr>
              <a:t>,T2 2</a:t>
            </a:r>
            <a:r>
              <a:rPr lang="ko-KR" altLang="en-US" sz="1400" dirty="0">
                <a:solidFill>
                  <a:srgbClr val="FF0000"/>
                </a:solidFill>
              </a:rPr>
              <a:t>번 출국장</a:t>
            </a:r>
            <a:r>
              <a:rPr lang="en-US" altLang="ko-KR" sz="1400" dirty="0">
                <a:solidFill>
                  <a:srgbClr val="FF0000"/>
                </a:solidFill>
              </a:rPr>
              <a:t>      “2”</a:t>
            </a:r>
            <a:r>
              <a:rPr lang="ko-KR" altLang="en-US" sz="1400" dirty="0">
                <a:solidFill>
                  <a:srgbClr val="FF0000"/>
                </a:solidFill>
              </a:rPr>
              <a:t>혼잡</a:t>
            </a:r>
            <a:br>
              <a:rPr lang="en-US" altLang="ko-KR" sz="1400" dirty="0">
                <a:solidFill>
                  <a:srgbClr val="FF0000"/>
                </a:solidFill>
              </a:rPr>
            </a:br>
            <a:r>
              <a:rPr lang="en-US" altLang="ko-KR" sz="1400" dirty="0">
                <a:solidFill>
                  <a:srgbClr val="FF0000"/>
                </a:solidFill>
              </a:rPr>
              <a:t>gate3 –T1 4</a:t>
            </a:r>
            <a:r>
              <a:rPr lang="ko-KR" altLang="en-US" sz="1400" dirty="0">
                <a:solidFill>
                  <a:srgbClr val="FF0000"/>
                </a:solidFill>
              </a:rPr>
              <a:t>번 출국장                         </a:t>
            </a:r>
            <a:r>
              <a:rPr lang="en-US" altLang="ko-KR" sz="1400" dirty="0">
                <a:solidFill>
                  <a:srgbClr val="FF0000"/>
                </a:solidFill>
              </a:rPr>
              <a:t>”3”</a:t>
            </a:r>
            <a:r>
              <a:rPr lang="ko-KR" altLang="en-US" sz="1400" dirty="0" err="1">
                <a:solidFill>
                  <a:srgbClr val="FF0000"/>
                </a:solidFill>
              </a:rPr>
              <a:t>매우혼잡</a:t>
            </a:r>
            <a:br>
              <a:rPr lang="en-US" altLang="ko-KR" sz="1400" dirty="0">
                <a:solidFill>
                  <a:srgbClr val="FF0000"/>
                </a:solidFill>
              </a:rPr>
            </a:br>
            <a:r>
              <a:rPr lang="en-US" altLang="ko-KR" sz="1400" dirty="0">
                <a:solidFill>
                  <a:srgbClr val="FF0000"/>
                </a:solidFill>
              </a:rPr>
              <a:t>gate4 –T1 5</a:t>
            </a:r>
            <a:r>
              <a:rPr lang="ko-KR" altLang="en-US" sz="1400" dirty="0">
                <a:solidFill>
                  <a:srgbClr val="FF0000"/>
                </a:solidFill>
              </a:rPr>
              <a:t>번 출국장</a:t>
            </a:r>
            <a:r>
              <a:rPr lang="en-US" altLang="ko-KR" sz="1400" dirty="0">
                <a:solidFill>
                  <a:srgbClr val="FF0000"/>
                </a:solidFill>
              </a:rPr>
              <a:t>                         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3635896" y="4216037"/>
            <a:ext cx="316835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게이트 </a:t>
            </a:r>
            <a:r>
              <a:rPr lang="ko-KR" altLang="en-US" sz="1400" b="1" dirty="0" err="1">
                <a:solidFill>
                  <a:srgbClr val="FF0000"/>
                </a:solidFill>
              </a:rPr>
              <a:t>대기인수</a:t>
            </a:r>
            <a:br>
              <a:rPr lang="en-US" altLang="ko-KR" sz="1400" dirty="0">
                <a:solidFill>
                  <a:srgbClr val="FF0000"/>
                </a:solidFill>
              </a:rPr>
            </a:br>
            <a:r>
              <a:rPr lang="en-US" altLang="ko-KR" sz="1400" dirty="0">
                <a:solidFill>
                  <a:srgbClr val="FF0000"/>
                </a:solidFill>
              </a:rPr>
              <a:t>gate1 –T1 2</a:t>
            </a:r>
            <a:r>
              <a:rPr lang="ko-KR" altLang="en-US" sz="1400" dirty="0">
                <a:solidFill>
                  <a:srgbClr val="FF0000"/>
                </a:solidFill>
              </a:rPr>
              <a:t>번 출국장</a:t>
            </a:r>
            <a:r>
              <a:rPr lang="en-US" altLang="ko-KR" sz="1400" dirty="0">
                <a:solidFill>
                  <a:srgbClr val="FF0000"/>
                </a:solidFill>
              </a:rPr>
              <a:t>,T2 1</a:t>
            </a:r>
            <a:r>
              <a:rPr lang="ko-KR" altLang="en-US" sz="1400" dirty="0">
                <a:solidFill>
                  <a:srgbClr val="FF0000"/>
                </a:solidFill>
              </a:rPr>
              <a:t>번 출국장</a:t>
            </a:r>
            <a:br>
              <a:rPr lang="en-US" altLang="ko-KR" sz="1400" dirty="0">
                <a:solidFill>
                  <a:srgbClr val="FF0000"/>
                </a:solidFill>
              </a:rPr>
            </a:br>
            <a:r>
              <a:rPr lang="en-US" altLang="ko-KR" sz="1400" dirty="0">
                <a:solidFill>
                  <a:srgbClr val="FF0000"/>
                </a:solidFill>
              </a:rPr>
              <a:t>gate2 –T1 3</a:t>
            </a:r>
            <a:r>
              <a:rPr lang="ko-KR" altLang="en-US" sz="1400" dirty="0">
                <a:solidFill>
                  <a:srgbClr val="FF0000"/>
                </a:solidFill>
              </a:rPr>
              <a:t>번 출국장</a:t>
            </a:r>
            <a:r>
              <a:rPr lang="en-US" altLang="ko-KR" sz="1400" dirty="0">
                <a:solidFill>
                  <a:srgbClr val="FF0000"/>
                </a:solidFill>
              </a:rPr>
              <a:t>,T2 2</a:t>
            </a:r>
            <a:r>
              <a:rPr lang="ko-KR" altLang="en-US" sz="1400" dirty="0">
                <a:solidFill>
                  <a:srgbClr val="FF0000"/>
                </a:solidFill>
              </a:rPr>
              <a:t>번 출국장</a:t>
            </a:r>
            <a:br>
              <a:rPr lang="en-US" altLang="ko-KR" sz="1400" dirty="0">
                <a:solidFill>
                  <a:srgbClr val="FF0000"/>
                </a:solidFill>
              </a:rPr>
            </a:br>
            <a:r>
              <a:rPr lang="en-US" altLang="ko-KR" sz="1400" dirty="0">
                <a:solidFill>
                  <a:srgbClr val="FF0000"/>
                </a:solidFill>
              </a:rPr>
              <a:t>gate3 –T1 4</a:t>
            </a:r>
            <a:r>
              <a:rPr lang="ko-KR" altLang="en-US" sz="1400" dirty="0">
                <a:solidFill>
                  <a:srgbClr val="FF0000"/>
                </a:solidFill>
              </a:rPr>
              <a:t>번 출국장</a:t>
            </a:r>
            <a:br>
              <a:rPr lang="en-US" altLang="ko-KR" sz="1400" dirty="0">
                <a:solidFill>
                  <a:srgbClr val="FF0000"/>
                </a:solidFill>
              </a:rPr>
            </a:br>
            <a:r>
              <a:rPr lang="en-US" altLang="ko-KR" sz="1400" dirty="0">
                <a:solidFill>
                  <a:srgbClr val="FF0000"/>
                </a:solidFill>
              </a:rPr>
              <a:t>gate4 –T1 5</a:t>
            </a:r>
            <a:r>
              <a:rPr lang="ko-KR" altLang="en-US" sz="1400" dirty="0">
                <a:solidFill>
                  <a:srgbClr val="FF0000"/>
                </a:solidFill>
              </a:rPr>
              <a:t>번 출국장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179512" y="175366"/>
            <a:ext cx="216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산학캡스톤디자인</a:t>
            </a:r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471E657-66EF-4FFB-9C01-14FAC91829E0}"/>
              </a:ext>
            </a:extLst>
          </p:cNvPr>
          <p:cNvSpPr txBox="1"/>
          <p:nvPr/>
        </p:nvSpPr>
        <p:spPr>
          <a:xfrm>
            <a:off x="179512" y="701072"/>
            <a:ext cx="3722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/>
              <a:t>[</a:t>
            </a:r>
            <a:endParaRPr lang="ko-KR" altLang="en-US" sz="4800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28469C9-D7C1-4C4D-9808-BA23DD0D0379}"/>
              </a:ext>
            </a:extLst>
          </p:cNvPr>
          <p:cNvSpPr txBox="1"/>
          <p:nvPr/>
        </p:nvSpPr>
        <p:spPr>
          <a:xfrm>
            <a:off x="5580112" y="701072"/>
            <a:ext cx="3722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/>
              <a:t>]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FFFF2DE-0D9E-45F3-8F41-22123D461F84}"/>
              </a:ext>
            </a:extLst>
          </p:cNvPr>
          <p:cNvSpPr txBox="1"/>
          <p:nvPr/>
        </p:nvSpPr>
        <p:spPr>
          <a:xfrm>
            <a:off x="315189" y="946674"/>
            <a:ext cx="54938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인천공항 혼잡도 해소 가이드진행 상황 </a:t>
            </a:r>
          </a:p>
        </p:txBody>
      </p:sp>
    </p:spTree>
    <p:extLst>
      <p:ext uri="{BB962C8B-B14F-4D97-AF65-F5344CB8AC3E}">
        <p14:creationId xmlns:p14="http://schemas.microsoft.com/office/powerpoint/2010/main" val="2186494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1" grpId="0"/>
      <p:bldP spid="22" grpId="0"/>
      <p:bldP spid="38" grpId="0"/>
      <p:bldP spid="4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79512" y="134634"/>
            <a:ext cx="8784976" cy="6588732"/>
          </a:xfrm>
          <a:prstGeom prst="rect">
            <a:avLst/>
          </a:prstGeom>
          <a:noFill/>
          <a:ln w="22225" cap="flat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152400" y="1524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691907" y="3429000"/>
            <a:ext cx="7912541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인천공항 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1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터미널의 출국 </a:t>
            </a:r>
            <a:r>
              <a:rPr lang="ko-KR" altLang="en-US" dirty="0" err="1">
                <a:latin typeface="a옛날목욕탕L" panose="02020600000000000000" pitchFamily="18" charset="-127"/>
                <a:ea typeface="a옛날목욕탕L" panose="02020600000000000000" pitchFamily="18" charset="-127"/>
              </a:rPr>
              <a:t>게이트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중 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1,6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번 </a:t>
            </a:r>
            <a:r>
              <a:rPr lang="ko-KR" altLang="en-US" dirty="0" err="1">
                <a:latin typeface="a옛날목욕탕L" panose="02020600000000000000" pitchFamily="18" charset="-127"/>
                <a:ea typeface="a옛날목욕탕L" panose="02020600000000000000" pitchFamily="18" charset="-127"/>
              </a:rPr>
              <a:t>게이트는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r>
              <a:rPr lang="ko-KR" altLang="en-US" dirty="0" err="1">
                <a:latin typeface="a옛날목욕탕L" panose="02020600000000000000" pitchFamily="18" charset="-127"/>
                <a:ea typeface="a옛날목욕탕L" panose="02020600000000000000" pitchFamily="18" charset="-127"/>
              </a:rPr>
              <a:t>패스트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트랙 전용 출국장으로 이용되고 있다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.</a:t>
            </a:r>
          </a:p>
          <a:p>
            <a:endParaRPr lang="en-US" altLang="ko-KR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r>
              <a:rPr lang="ko-KR" altLang="en-US" dirty="0" err="1">
                <a:latin typeface="a옛날목욕탕L" panose="02020600000000000000" pitchFamily="18" charset="-127"/>
                <a:ea typeface="a옛날목욕탕L" panose="02020600000000000000" pitchFamily="18" charset="-127"/>
              </a:rPr>
              <a:t>패스트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트랙은 노약자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(70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세 이상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)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와 어린이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(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만 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7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세 미만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), 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임산부가 포함되어 있다면 이용할 수 있는데 항공사에서 </a:t>
            </a:r>
            <a:r>
              <a:rPr lang="ko-KR" altLang="en-US" dirty="0" err="1">
                <a:latin typeface="a옛날목욕탕L" panose="02020600000000000000" pitchFamily="18" charset="-127"/>
                <a:ea typeface="a옛날목욕탕L" panose="02020600000000000000" pitchFamily="18" charset="-127"/>
              </a:rPr>
              <a:t>보딩패스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r>
              <a:rPr lang="ko-KR" altLang="en-US" dirty="0" err="1">
                <a:latin typeface="a옛날목욕탕L" panose="02020600000000000000" pitchFamily="18" charset="-127"/>
                <a:ea typeface="a옛날목욕탕L" panose="02020600000000000000" pitchFamily="18" charset="-127"/>
              </a:rPr>
              <a:t>발권시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r>
              <a:rPr lang="ko-KR" altLang="en-US" dirty="0" err="1">
                <a:latin typeface="a옛날목욕탕L" panose="02020600000000000000" pitchFamily="18" charset="-127"/>
                <a:ea typeface="a옛날목욕탕L" panose="02020600000000000000" pitchFamily="18" charset="-127"/>
              </a:rPr>
              <a:t>패스트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트랙 확인 용지를 달라고 하면 이용할 수 있다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. </a:t>
            </a:r>
          </a:p>
          <a:p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</a:p>
          <a:p>
            <a:r>
              <a:rPr lang="ko-KR" altLang="en-US" dirty="0" err="1">
                <a:latin typeface="a옛날목욕탕L" panose="02020600000000000000" pitchFamily="18" charset="-127"/>
                <a:ea typeface="a옛날목욕탕L" panose="02020600000000000000" pitchFamily="18" charset="-127"/>
              </a:rPr>
              <a:t>패스트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트랙은 이용자를 제외한 동반 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3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인까지 이용이 가능하다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. 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노약자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, 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어린이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, 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임산부를 위한 전용 </a:t>
            </a:r>
            <a:r>
              <a:rPr lang="ko-KR" altLang="en-US" dirty="0" err="1">
                <a:latin typeface="a옛날목욕탕L" panose="02020600000000000000" pitchFamily="18" charset="-127"/>
                <a:ea typeface="a옛날목욕탕L" panose="02020600000000000000" pitchFamily="18" charset="-127"/>
              </a:rPr>
              <a:t>게이트로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이용하기 때문에 예상 </a:t>
            </a:r>
            <a:r>
              <a:rPr lang="ko-KR" altLang="en-US" dirty="0" err="1">
                <a:latin typeface="a옛날목욕탕L" panose="02020600000000000000" pitchFamily="18" charset="-127"/>
                <a:ea typeface="a옛날목욕탕L" panose="02020600000000000000" pitchFamily="18" charset="-127"/>
              </a:rPr>
              <a:t>승객수에서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제외된다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.</a:t>
            </a:r>
            <a:endParaRPr lang="ko-KR" altLang="en-US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9" t="39283" r="2453" b="20818"/>
          <a:stretch/>
        </p:blipFill>
        <p:spPr>
          <a:xfrm>
            <a:off x="5387566" y="1283400"/>
            <a:ext cx="3074003" cy="2166744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641210" y="2135940"/>
            <a:ext cx="490871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혼잡도에 </a:t>
            </a:r>
            <a:r>
              <a:rPr lang="en-US" altLang="ko-KR" sz="2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1,6</a:t>
            </a:r>
            <a:r>
              <a:rPr lang="ko-KR" altLang="en-US" sz="2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번 출국장이 제외된 이유 </a:t>
            </a:r>
            <a:endParaRPr lang="en-US" altLang="ko-KR" sz="24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79512" y="175366"/>
            <a:ext cx="216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산학캡스톤디자인</a:t>
            </a:r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AF7835E-8B71-4EC3-855B-4C31EC45BB1A}"/>
              </a:ext>
            </a:extLst>
          </p:cNvPr>
          <p:cNvSpPr txBox="1"/>
          <p:nvPr/>
        </p:nvSpPr>
        <p:spPr>
          <a:xfrm>
            <a:off x="179512" y="701072"/>
            <a:ext cx="3722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/>
              <a:t>[</a:t>
            </a:r>
            <a:endParaRPr lang="ko-KR" altLang="en-US" sz="48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9BA33A6-56C4-4572-8EF1-CAF7F44EDA62}"/>
              </a:ext>
            </a:extLst>
          </p:cNvPr>
          <p:cNvSpPr txBox="1"/>
          <p:nvPr/>
        </p:nvSpPr>
        <p:spPr>
          <a:xfrm>
            <a:off x="5580112" y="701072"/>
            <a:ext cx="3722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/>
              <a:t>]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55F8B22-B478-4B3E-9557-D786EBFDF50F}"/>
              </a:ext>
            </a:extLst>
          </p:cNvPr>
          <p:cNvSpPr txBox="1"/>
          <p:nvPr/>
        </p:nvSpPr>
        <p:spPr>
          <a:xfrm>
            <a:off x="315189" y="946674"/>
            <a:ext cx="54938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인천공항 혼잡도 해소 가이드진행 상황 </a:t>
            </a:r>
          </a:p>
        </p:txBody>
      </p:sp>
    </p:spTree>
    <p:extLst>
      <p:ext uri="{BB962C8B-B14F-4D97-AF65-F5344CB8AC3E}">
        <p14:creationId xmlns:p14="http://schemas.microsoft.com/office/powerpoint/2010/main" val="4163851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79512" y="134634"/>
            <a:ext cx="8784976" cy="6588732"/>
          </a:xfrm>
          <a:prstGeom prst="rect">
            <a:avLst/>
          </a:prstGeom>
          <a:noFill/>
          <a:ln w="22225" cap="flat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152400" y="1524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4283968" y="6093296"/>
            <a:ext cx="55446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The data </a:t>
            </a:r>
            <a:r>
              <a:rPr lang="en-US" altLang="ko-KR" sz="1200" dirty="0">
                <a:hlinkClick r:id="rId2"/>
              </a:rPr>
              <a:t>are</a:t>
            </a:r>
            <a:r>
              <a:rPr lang="en-US" altLang="ko-KR" sz="1200" dirty="0"/>
              <a:t> provided by Research and Innovative Technology Administration (RITA) </a:t>
            </a:r>
          </a:p>
          <a:p>
            <a:r>
              <a:rPr lang="en-US" altLang="ko-KR" sz="1200" dirty="0"/>
              <a:t>and Bureau of Transportation Statistics (BTS). </a:t>
            </a:r>
            <a:endParaRPr lang="ko-KR" altLang="en-US" sz="1200" dirty="0"/>
          </a:p>
        </p:txBody>
      </p:sp>
      <p:sp>
        <p:nvSpPr>
          <p:cNvPr id="22" name="TextBox 21"/>
          <p:cNvSpPr txBox="1"/>
          <p:nvPr/>
        </p:nvSpPr>
        <p:spPr>
          <a:xfrm>
            <a:off x="830918" y="3724289"/>
            <a:ext cx="78710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l"/>
            </a:pP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1987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년 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10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월부터 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2008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년 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12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월까지의 미국의 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1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억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2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천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3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백만의 </a:t>
            </a:r>
            <a:r>
              <a:rPr lang="ko-KR" altLang="en-US" dirty="0" err="1">
                <a:latin typeface="a옛날목욕탕L" panose="02020600000000000000" pitchFamily="18" charset="-127"/>
                <a:ea typeface="a옛날목욕탕L" panose="02020600000000000000" pitchFamily="18" charset="-127"/>
              </a:rPr>
              <a:t>출도착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항공편</a:t>
            </a:r>
            <a:endParaRPr lang="en-US" altLang="ko-KR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(3,376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개의 공항과 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29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개의 항공사들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)</a:t>
            </a:r>
            <a:endParaRPr lang="ko-KR" altLang="en-US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15575" y="4519183"/>
            <a:ext cx="5750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l"/>
            </a:pP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230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만 항공편들이 취소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, 23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만 항공편이 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15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분 이상 지연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70242" y="5262299"/>
            <a:ext cx="7797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l"/>
            </a:pP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Weather Source : wunderground.com(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이 사이트의 기상정보를 이용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)</a:t>
            </a:r>
            <a:endParaRPr lang="ko-KR" altLang="en-US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9917"/>
          <a:stretch/>
        </p:blipFill>
        <p:spPr bwMode="auto">
          <a:xfrm>
            <a:off x="788867" y="1804717"/>
            <a:ext cx="7523357" cy="16561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476" y="1441979"/>
            <a:ext cx="3638550" cy="61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24"/>
          <p:cNvSpPr txBox="1"/>
          <p:nvPr/>
        </p:nvSpPr>
        <p:spPr>
          <a:xfrm>
            <a:off x="179512" y="175366"/>
            <a:ext cx="216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산학캡스톤디자인</a:t>
            </a:r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6C094DB-1048-42EB-A605-95DAB02FDE71}"/>
              </a:ext>
            </a:extLst>
          </p:cNvPr>
          <p:cNvSpPr txBox="1"/>
          <p:nvPr/>
        </p:nvSpPr>
        <p:spPr>
          <a:xfrm>
            <a:off x="179512" y="701072"/>
            <a:ext cx="3722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/>
              <a:t>[</a:t>
            </a:r>
            <a:endParaRPr lang="ko-KR" altLang="en-US" sz="48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83FCECF-4A67-450D-AC1A-28927182A62E}"/>
              </a:ext>
            </a:extLst>
          </p:cNvPr>
          <p:cNvSpPr txBox="1"/>
          <p:nvPr/>
        </p:nvSpPr>
        <p:spPr>
          <a:xfrm>
            <a:off x="5580112" y="701072"/>
            <a:ext cx="3722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/>
              <a:t>]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29440C4-550D-4E70-953C-481F0DD2C45A}"/>
              </a:ext>
            </a:extLst>
          </p:cNvPr>
          <p:cNvSpPr txBox="1"/>
          <p:nvPr/>
        </p:nvSpPr>
        <p:spPr>
          <a:xfrm>
            <a:off x="315189" y="946674"/>
            <a:ext cx="54938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인천공항 혼잡도 해소 가이드진행 상황 </a:t>
            </a:r>
          </a:p>
        </p:txBody>
      </p:sp>
    </p:spTree>
    <p:extLst>
      <p:ext uri="{BB962C8B-B14F-4D97-AF65-F5344CB8AC3E}">
        <p14:creationId xmlns:p14="http://schemas.microsoft.com/office/powerpoint/2010/main" val="2573936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79512" y="134634"/>
            <a:ext cx="8784976" cy="6588732"/>
          </a:xfrm>
          <a:prstGeom prst="rect">
            <a:avLst/>
          </a:prstGeom>
          <a:noFill/>
          <a:ln w="22225" cap="flat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152400" y="1524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179512" y="175366"/>
            <a:ext cx="216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산학캡스톤디자인</a:t>
            </a:r>
            <a:r>
              <a:rPr lang="en-US" altLang="ko-KR" b="1" dirty="0"/>
              <a:t>1</a:t>
            </a:r>
            <a:endParaRPr lang="ko-KR" altLang="en-US" b="1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1653941"/>
            <a:ext cx="6499932" cy="4782666"/>
          </a:xfrm>
          <a:prstGeom prst="rect">
            <a:avLst/>
          </a:prstGeom>
        </p:spPr>
      </p:pic>
      <p:sp>
        <p:nvSpPr>
          <p:cNvPr id="26" name="타원 25"/>
          <p:cNvSpPr/>
          <p:nvPr/>
        </p:nvSpPr>
        <p:spPr>
          <a:xfrm>
            <a:off x="5940152" y="1916832"/>
            <a:ext cx="576065" cy="2160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3C26009-576D-452A-8D85-A3558A52BDEE}"/>
              </a:ext>
            </a:extLst>
          </p:cNvPr>
          <p:cNvSpPr txBox="1"/>
          <p:nvPr/>
        </p:nvSpPr>
        <p:spPr>
          <a:xfrm>
            <a:off x="179512" y="701072"/>
            <a:ext cx="3722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/>
              <a:t>[</a:t>
            </a:r>
            <a:endParaRPr lang="ko-KR" altLang="en-US" sz="48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8EEE677-8D43-47B1-A62E-B94D6C49C035}"/>
              </a:ext>
            </a:extLst>
          </p:cNvPr>
          <p:cNvSpPr txBox="1"/>
          <p:nvPr/>
        </p:nvSpPr>
        <p:spPr>
          <a:xfrm>
            <a:off x="5580112" y="701072"/>
            <a:ext cx="3722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/>
              <a:t>]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F7D229B-FAE0-41CC-9275-AE339B830077}"/>
              </a:ext>
            </a:extLst>
          </p:cNvPr>
          <p:cNvSpPr txBox="1"/>
          <p:nvPr/>
        </p:nvSpPr>
        <p:spPr>
          <a:xfrm>
            <a:off x="315189" y="946674"/>
            <a:ext cx="54938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인천공항 혼잡도 해소 가이드진행 상황 </a:t>
            </a:r>
          </a:p>
        </p:txBody>
      </p:sp>
    </p:spTree>
    <p:extLst>
      <p:ext uri="{BB962C8B-B14F-4D97-AF65-F5344CB8AC3E}">
        <p14:creationId xmlns:p14="http://schemas.microsoft.com/office/powerpoint/2010/main" val="510931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79512" y="134634"/>
            <a:ext cx="8784976" cy="6588732"/>
          </a:xfrm>
          <a:prstGeom prst="rect">
            <a:avLst/>
          </a:prstGeom>
          <a:noFill/>
          <a:ln w="22225" cap="flat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152400" y="1524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179512" y="175366"/>
            <a:ext cx="216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산학캡스톤디자인</a:t>
            </a:r>
            <a:r>
              <a:rPr lang="en-US" altLang="ko-KR" b="1" dirty="0"/>
              <a:t>1</a:t>
            </a:r>
            <a:endParaRPr lang="ko-KR" altLang="en-US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672" y="1623541"/>
            <a:ext cx="5342392" cy="4854873"/>
          </a:xfrm>
          <a:prstGeom prst="rect">
            <a:avLst/>
          </a:prstGeom>
        </p:spPr>
      </p:pic>
      <p:sp>
        <p:nvSpPr>
          <p:cNvPr id="19" name="타원 18"/>
          <p:cNvSpPr/>
          <p:nvPr/>
        </p:nvSpPr>
        <p:spPr>
          <a:xfrm>
            <a:off x="1695849" y="4509120"/>
            <a:ext cx="1287805" cy="2160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5F6D8D7-359C-49EA-868D-596570ED02F5}"/>
              </a:ext>
            </a:extLst>
          </p:cNvPr>
          <p:cNvSpPr txBox="1"/>
          <p:nvPr/>
        </p:nvSpPr>
        <p:spPr>
          <a:xfrm>
            <a:off x="179512" y="701072"/>
            <a:ext cx="3722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/>
              <a:t>[</a:t>
            </a:r>
            <a:endParaRPr lang="ko-KR" altLang="en-US" sz="48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E8A94C3-06EA-4E1D-BCC4-5C17FEA36AC9}"/>
              </a:ext>
            </a:extLst>
          </p:cNvPr>
          <p:cNvSpPr txBox="1"/>
          <p:nvPr/>
        </p:nvSpPr>
        <p:spPr>
          <a:xfrm>
            <a:off x="5580112" y="701072"/>
            <a:ext cx="3722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/>
              <a:t>]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A4A02BC-7BC9-4378-B97D-D60E27E6A191}"/>
              </a:ext>
            </a:extLst>
          </p:cNvPr>
          <p:cNvSpPr txBox="1"/>
          <p:nvPr/>
        </p:nvSpPr>
        <p:spPr>
          <a:xfrm>
            <a:off x="315189" y="946674"/>
            <a:ext cx="54938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인천공항 혼잡도 해소 가이드진행 상황 </a:t>
            </a:r>
          </a:p>
        </p:txBody>
      </p:sp>
    </p:spTree>
    <p:extLst>
      <p:ext uri="{BB962C8B-B14F-4D97-AF65-F5344CB8AC3E}">
        <p14:creationId xmlns:p14="http://schemas.microsoft.com/office/powerpoint/2010/main" val="200472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79512" y="134634"/>
            <a:ext cx="8784976" cy="6588732"/>
          </a:xfrm>
          <a:prstGeom prst="rect">
            <a:avLst/>
          </a:prstGeom>
          <a:noFill/>
          <a:ln w="22225" cap="flat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152400" y="1524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179512" y="175366"/>
            <a:ext cx="216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산학캡스톤디자인</a:t>
            </a:r>
            <a:r>
              <a:rPr lang="en-US" altLang="ko-KR" b="1" dirty="0"/>
              <a:t>1</a:t>
            </a:r>
            <a:endParaRPr lang="ko-KR" altLang="en-US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3029" y="1745413"/>
            <a:ext cx="4907477" cy="4445941"/>
          </a:xfrm>
          <a:prstGeom prst="rect">
            <a:avLst/>
          </a:prstGeom>
        </p:spPr>
      </p:pic>
      <p:sp>
        <p:nvSpPr>
          <p:cNvPr id="19" name="타원 18"/>
          <p:cNvSpPr/>
          <p:nvPr/>
        </p:nvSpPr>
        <p:spPr>
          <a:xfrm>
            <a:off x="1835696" y="4077072"/>
            <a:ext cx="504056" cy="2160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8F6A273-2EF0-4ECE-9A72-0896E8FC8671}"/>
              </a:ext>
            </a:extLst>
          </p:cNvPr>
          <p:cNvSpPr txBox="1"/>
          <p:nvPr/>
        </p:nvSpPr>
        <p:spPr>
          <a:xfrm>
            <a:off x="179512" y="701072"/>
            <a:ext cx="3722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/>
              <a:t>[</a:t>
            </a:r>
            <a:endParaRPr lang="ko-KR" altLang="en-US" sz="48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6AE70A0-0964-4EA3-B7DC-3C742250EA12}"/>
              </a:ext>
            </a:extLst>
          </p:cNvPr>
          <p:cNvSpPr txBox="1"/>
          <p:nvPr/>
        </p:nvSpPr>
        <p:spPr>
          <a:xfrm>
            <a:off x="5580112" y="701072"/>
            <a:ext cx="3722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/>
              <a:t>]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11B76D9-AF85-4EE9-BE89-4D2E686026C1}"/>
              </a:ext>
            </a:extLst>
          </p:cNvPr>
          <p:cNvSpPr txBox="1"/>
          <p:nvPr/>
        </p:nvSpPr>
        <p:spPr>
          <a:xfrm>
            <a:off x="315189" y="946674"/>
            <a:ext cx="54938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인천공항 혼잡도 해소 가이드진행 상황 </a:t>
            </a:r>
          </a:p>
        </p:txBody>
      </p:sp>
    </p:spTree>
    <p:extLst>
      <p:ext uri="{BB962C8B-B14F-4D97-AF65-F5344CB8AC3E}">
        <p14:creationId xmlns:p14="http://schemas.microsoft.com/office/powerpoint/2010/main" val="3606444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79512" y="134634"/>
            <a:ext cx="8784976" cy="6588732"/>
          </a:xfrm>
          <a:prstGeom prst="rect">
            <a:avLst/>
          </a:prstGeom>
          <a:noFill/>
          <a:ln w="22225" cap="flat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152400" y="1524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179512" y="175366"/>
            <a:ext cx="216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산학캡스톤디자인</a:t>
            </a:r>
            <a:r>
              <a:rPr lang="en-US" altLang="ko-KR" b="1" dirty="0"/>
              <a:t>1</a:t>
            </a:r>
            <a:endParaRPr lang="ko-KR" altLang="en-US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471" y="1653941"/>
            <a:ext cx="5650559" cy="4727387"/>
          </a:xfrm>
          <a:prstGeom prst="rect">
            <a:avLst/>
          </a:prstGeom>
        </p:spPr>
      </p:pic>
      <p:sp>
        <p:nvSpPr>
          <p:cNvPr id="19" name="타원 18"/>
          <p:cNvSpPr/>
          <p:nvPr/>
        </p:nvSpPr>
        <p:spPr>
          <a:xfrm>
            <a:off x="1259632" y="3645024"/>
            <a:ext cx="504056" cy="2160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5436096" y="6165303"/>
            <a:ext cx="648072" cy="2160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461CE96-7724-4A4F-86DE-E728DEEE4F70}"/>
              </a:ext>
            </a:extLst>
          </p:cNvPr>
          <p:cNvSpPr txBox="1"/>
          <p:nvPr/>
        </p:nvSpPr>
        <p:spPr>
          <a:xfrm>
            <a:off x="179512" y="701072"/>
            <a:ext cx="3722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/>
              <a:t>[</a:t>
            </a:r>
            <a:endParaRPr lang="ko-KR" altLang="en-US" sz="48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BFF525D-E174-45BE-9AE2-E522F8D9431E}"/>
              </a:ext>
            </a:extLst>
          </p:cNvPr>
          <p:cNvSpPr txBox="1"/>
          <p:nvPr/>
        </p:nvSpPr>
        <p:spPr>
          <a:xfrm>
            <a:off x="5580112" y="701072"/>
            <a:ext cx="3722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/>
              <a:t>]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B057DEC-3BD0-4FE1-9145-7710E9EBFCF2}"/>
              </a:ext>
            </a:extLst>
          </p:cNvPr>
          <p:cNvSpPr txBox="1"/>
          <p:nvPr/>
        </p:nvSpPr>
        <p:spPr>
          <a:xfrm>
            <a:off x="315189" y="946674"/>
            <a:ext cx="54938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인천공항 혼잡도 해소 가이드진행 상황 </a:t>
            </a:r>
          </a:p>
        </p:txBody>
      </p:sp>
    </p:spTree>
    <p:extLst>
      <p:ext uri="{BB962C8B-B14F-4D97-AF65-F5344CB8AC3E}">
        <p14:creationId xmlns:p14="http://schemas.microsoft.com/office/powerpoint/2010/main" val="3003632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79512" y="134634"/>
            <a:ext cx="8784976" cy="6588732"/>
          </a:xfrm>
          <a:prstGeom prst="rect">
            <a:avLst/>
          </a:prstGeom>
          <a:noFill/>
          <a:ln w="22225" cap="flat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152400" y="1524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179512" y="175366"/>
            <a:ext cx="216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산학캡스톤디자인</a:t>
            </a:r>
            <a:r>
              <a:rPr lang="en-US" altLang="ko-KR" b="1" dirty="0"/>
              <a:t>1</a:t>
            </a:r>
            <a:endParaRPr lang="ko-KR" altLang="en-US" b="1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4587" y="1795082"/>
            <a:ext cx="5976664" cy="4631156"/>
          </a:xfrm>
          <a:prstGeom prst="rect">
            <a:avLst/>
          </a:prstGeom>
        </p:spPr>
      </p:pic>
      <p:sp>
        <p:nvSpPr>
          <p:cNvPr id="20" name="타원 19"/>
          <p:cNvSpPr/>
          <p:nvPr/>
        </p:nvSpPr>
        <p:spPr>
          <a:xfrm>
            <a:off x="2288260" y="3401284"/>
            <a:ext cx="576065" cy="2160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1547664" y="1999777"/>
            <a:ext cx="2448272" cy="2160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620CF7F-21C1-470C-B7E7-72AB46595B0C}"/>
              </a:ext>
            </a:extLst>
          </p:cNvPr>
          <p:cNvSpPr txBox="1"/>
          <p:nvPr/>
        </p:nvSpPr>
        <p:spPr>
          <a:xfrm>
            <a:off x="179512" y="701072"/>
            <a:ext cx="3722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/>
              <a:t>[</a:t>
            </a:r>
            <a:endParaRPr lang="ko-KR" altLang="en-US" sz="48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CBA817B-1551-43E8-9FBC-279FBD5550B6}"/>
              </a:ext>
            </a:extLst>
          </p:cNvPr>
          <p:cNvSpPr txBox="1"/>
          <p:nvPr/>
        </p:nvSpPr>
        <p:spPr>
          <a:xfrm>
            <a:off x="5580112" y="701072"/>
            <a:ext cx="3722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/>
              <a:t>]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671BE2A-8686-4E7C-A593-D162E3D7C55D}"/>
              </a:ext>
            </a:extLst>
          </p:cNvPr>
          <p:cNvSpPr txBox="1"/>
          <p:nvPr/>
        </p:nvSpPr>
        <p:spPr>
          <a:xfrm>
            <a:off x="315189" y="946674"/>
            <a:ext cx="54938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인천공항 혼잡도 해소 가이드진행 상황 </a:t>
            </a:r>
          </a:p>
        </p:txBody>
      </p:sp>
    </p:spTree>
    <p:extLst>
      <p:ext uri="{BB962C8B-B14F-4D97-AF65-F5344CB8AC3E}">
        <p14:creationId xmlns:p14="http://schemas.microsoft.com/office/powerpoint/2010/main" val="2780781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240" y="1446308"/>
            <a:ext cx="4971790" cy="3783625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2110" y="4509120"/>
            <a:ext cx="2428875" cy="36195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179512" y="134634"/>
            <a:ext cx="8784976" cy="6588732"/>
          </a:xfrm>
          <a:prstGeom prst="rect">
            <a:avLst/>
          </a:prstGeom>
          <a:noFill/>
          <a:ln w="22225" cap="flat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152400" y="1524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179512" y="175366"/>
            <a:ext cx="216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산학캡스톤디자인</a:t>
            </a:r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28" name="직사각형 27"/>
          <p:cNvSpPr/>
          <p:nvPr/>
        </p:nvSpPr>
        <p:spPr>
          <a:xfrm>
            <a:off x="202415" y="3309745"/>
            <a:ext cx="2488854" cy="17177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1743" y="1404813"/>
            <a:ext cx="4001663" cy="3100781"/>
          </a:xfrm>
          <a:prstGeom prst="rect">
            <a:avLst/>
          </a:prstGeom>
        </p:spPr>
      </p:pic>
      <p:sp>
        <p:nvSpPr>
          <p:cNvPr id="30" name="타원 29"/>
          <p:cNvSpPr/>
          <p:nvPr/>
        </p:nvSpPr>
        <p:spPr>
          <a:xfrm>
            <a:off x="5263817" y="2445996"/>
            <a:ext cx="567877" cy="20839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4476688" y="1508308"/>
            <a:ext cx="2413471" cy="20839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3213647" y="4561701"/>
            <a:ext cx="710281" cy="216025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7" name="직선 화살표 연결선 36"/>
          <p:cNvCxnSpPr/>
          <p:nvPr/>
        </p:nvCxnSpPr>
        <p:spPr>
          <a:xfrm>
            <a:off x="3563888" y="4777726"/>
            <a:ext cx="0" cy="417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2411760" y="5164134"/>
            <a:ext cx="252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csv</a:t>
            </a:r>
            <a:r>
              <a:rPr lang="ko-KR" altLang="en-US" dirty="0"/>
              <a:t>파일 불러오는 함수</a:t>
            </a:r>
          </a:p>
        </p:txBody>
      </p:sp>
      <p:sp>
        <p:nvSpPr>
          <p:cNvPr id="42" name="직사각형 41"/>
          <p:cNvSpPr/>
          <p:nvPr/>
        </p:nvSpPr>
        <p:spPr>
          <a:xfrm>
            <a:off x="3907912" y="4556280"/>
            <a:ext cx="1146510" cy="205834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3" name="직선 화살표 연결선 42"/>
          <p:cNvCxnSpPr>
            <a:endCxn id="44" idx="0"/>
          </p:cNvCxnSpPr>
          <p:nvPr/>
        </p:nvCxnSpPr>
        <p:spPr>
          <a:xfrm>
            <a:off x="4032701" y="4769166"/>
            <a:ext cx="2322829" cy="9513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3983458" y="5720501"/>
            <a:ext cx="4744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파일을 찾아서 선택 할 수 있도록 하는 함수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2628C48-C567-4BDE-975F-12CF4450D5BB}"/>
              </a:ext>
            </a:extLst>
          </p:cNvPr>
          <p:cNvSpPr txBox="1"/>
          <p:nvPr/>
        </p:nvSpPr>
        <p:spPr>
          <a:xfrm>
            <a:off x="179512" y="701072"/>
            <a:ext cx="3722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/>
              <a:t>[</a:t>
            </a:r>
            <a:endParaRPr lang="ko-KR" altLang="en-US" sz="48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73CB8F2-AFD9-438D-9274-D545373B8BFF}"/>
              </a:ext>
            </a:extLst>
          </p:cNvPr>
          <p:cNvSpPr txBox="1"/>
          <p:nvPr/>
        </p:nvSpPr>
        <p:spPr>
          <a:xfrm>
            <a:off x="5580112" y="701072"/>
            <a:ext cx="3722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/>
              <a:t>]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E28C721-0DA8-41F1-A909-48E7EFF6A053}"/>
              </a:ext>
            </a:extLst>
          </p:cNvPr>
          <p:cNvSpPr txBox="1"/>
          <p:nvPr/>
        </p:nvSpPr>
        <p:spPr>
          <a:xfrm>
            <a:off x="315189" y="946674"/>
            <a:ext cx="54938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인천공항 혼잡도 해소 가이드진행 상황 </a:t>
            </a:r>
          </a:p>
        </p:txBody>
      </p:sp>
    </p:spTree>
    <p:extLst>
      <p:ext uri="{BB962C8B-B14F-4D97-AF65-F5344CB8AC3E}">
        <p14:creationId xmlns:p14="http://schemas.microsoft.com/office/powerpoint/2010/main" val="1468970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1157" y="1960296"/>
            <a:ext cx="3543300" cy="3810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179512" y="134634"/>
            <a:ext cx="8784976" cy="6588732"/>
          </a:xfrm>
          <a:prstGeom prst="rect">
            <a:avLst/>
          </a:prstGeom>
          <a:noFill/>
          <a:ln w="22225" cap="flat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152400" y="1524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179512" y="175366"/>
            <a:ext cx="216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산학캡스톤디자인</a:t>
            </a:r>
            <a:r>
              <a:rPr lang="en-US" altLang="ko-KR" b="1" dirty="0"/>
              <a:t>1</a:t>
            </a:r>
            <a:endParaRPr lang="ko-KR" altLang="en-US" b="1" dirty="0"/>
          </a:p>
        </p:txBody>
      </p:sp>
      <p:cxnSp>
        <p:nvCxnSpPr>
          <p:cNvPr id="15" name="직선 화살표 연결선 14"/>
          <p:cNvCxnSpPr/>
          <p:nvPr/>
        </p:nvCxnSpPr>
        <p:spPr>
          <a:xfrm flipH="1">
            <a:off x="4994156" y="2134139"/>
            <a:ext cx="36005" cy="5689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5598894" y="2126382"/>
            <a:ext cx="57606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/>
          <p:nvPr/>
        </p:nvCxnSpPr>
        <p:spPr>
          <a:xfrm>
            <a:off x="5787806" y="2126382"/>
            <a:ext cx="0" cy="13026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4861223" y="3432463"/>
            <a:ext cx="17695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필드명</a:t>
            </a:r>
            <a:r>
              <a:rPr lang="ko-KR" altLang="en-US" dirty="0"/>
              <a:t> 지정</a:t>
            </a:r>
            <a:endParaRPr lang="en-US" altLang="ko-KR" dirty="0"/>
          </a:p>
          <a:p>
            <a:r>
              <a:rPr lang="ko-KR" altLang="en-US" dirty="0"/>
              <a:t>현재 소스는 </a:t>
            </a:r>
            <a:endParaRPr lang="en-US" altLang="ko-KR" dirty="0"/>
          </a:p>
          <a:p>
            <a:r>
              <a:rPr lang="ko-KR" altLang="en-US" dirty="0"/>
              <a:t>항공 지연 필드</a:t>
            </a:r>
          </a:p>
        </p:txBody>
      </p:sp>
      <p:cxnSp>
        <p:nvCxnSpPr>
          <p:cNvPr id="31" name="직선 연결선 30"/>
          <p:cNvCxnSpPr/>
          <p:nvPr/>
        </p:nvCxnSpPr>
        <p:spPr>
          <a:xfrm>
            <a:off x="6364136" y="2126382"/>
            <a:ext cx="533282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/>
          <p:nvPr/>
        </p:nvCxnSpPr>
        <p:spPr>
          <a:xfrm>
            <a:off x="6588224" y="2126382"/>
            <a:ext cx="42553" cy="22815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5735620" y="4407981"/>
            <a:ext cx="23919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출력 모습 결정 </a:t>
            </a:r>
            <a:endParaRPr lang="en-US" altLang="ko-KR" dirty="0"/>
          </a:p>
          <a:p>
            <a:r>
              <a:rPr lang="en-US" altLang="ko-KR" dirty="0"/>
              <a:t>h : </a:t>
            </a:r>
            <a:r>
              <a:rPr lang="ko-KR" altLang="en-US" dirty="0"/>
              <a:t>선 그래프</a:t>
            </a:r>
            <a:endParaRPr lang="en-US" altLang="ko-KR" dirty="0"/>
          </a:p>
          <a:p>
            <a:r>
              <a:rPr lang="en-US" altLang="ko-KR" dirty="0"/>
              <a:t>p : </a:t>
            </a:r>
            <a:r>
              <a:rPr lang="ko-KR" altLang="en-US" dirty="0"/>
              <a:t>점 그래프</a:t>
            </a:r>
          </a:p>
        </p:txBody>
      </p:sp>
      <p:cxnSp>
        <p:nvCxnSpPr>
          <p:cNvPr id="37" name="직선 연결선 36"/>
          <p:cNvCxnSpPr/>
          <p:nvPr/>
        </p:nvCxnSpPr>
        <p:spPr>
          <a:xfrm>
            <a:off x="6997824" y="1960296"/>
            <a:ext cx="1080120" cy="0"/>
          </a:xfrm>
          <a:prstGeom prst="line">
            <a:avLst/>
          </a:prstGeom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/>
          <p:nvPr/>
        </p:nvCxnSpPr>
        <p:spPr>
          <a:xfrm>
            <a:off x="7506580" y="1910357"/>
            <a:ext cx="31304" cy="35055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5886926" y="5423139"/>
            <a:ext cx="31412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그래프 최솟값 최대값 지정</a:t>
            </a:r>
            <a:endParaRPr lang="en-US" altLang="ko-KR" dirty="0"/>
          </a:p>
          <a:p>
            <a:r>
              <a:rPr lang="ko-KR" altLang="en-US" dirty="0"/>
              <a:t>현재 소스는 최솟값 </a:t>
            </a:r>
            <a:r>
              <a:rPr lang="en-US" altLang="ko-KR" dirty="0"/>
              <a:t>: 0</a:t>
            </a:r>
          </a:p>
          <a:p>
            <a:r>
              <a:rPr lang="en-US" altLang="ko-KR" dirty="0"/>
              <a:t>                </a:t>
            </a:r>
            <a:r>
              <a:rPr lang="ko-KR" altLang="en-US" dirty="0"/>
              <a:t>최댓값 </a:t>
            </a:r>
            <a:r>
              <a:rPr lang="en-US" altLang="ko-KR" dirty="0"/>
              <a:t>: 500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27" y="1807596"/>
            <a:ext cx="3956415" cy="3997667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3781991" y="2856171"/>
            <a:ext cx="1989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시각화 출력 함수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DF79626-930C-474D-B77E-A9A415E1E9A8}"/>
              </a:ext>
            </a:extLst>
          </p:cNvPr>
          <p:cNvSpPr txBox="1"/>
          <p:nvPr/>
        </p:nvSpPr>
        <p:spPr>
          <a:xfrm>
            <a:off x="179512" y="701072"/>
            <a:ext cx="3722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/>
              <a:t>[</a:t>
            </a:r>
            <a:endParaRPr lang="ko-KR" altLang="en-US" sz="48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DD36152-6447-4D41-8914-B7320CB41F45}"/>
              </a:ext>
            </a:extLst>
          </p:cNvPr>
          <p:cNvSpPr txBox="1"/>
          <p:nvPr/>
        </p:nvSpPr>
        <p:spPr>
          <a:xfrm>
            <a:off x="5580112" y="701072"/>
            <a:ext cx="3722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/>
              <a:t>]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38D6681-9AE0-4396-AEA0-C52A8399A594}"/>
              </a:ext>
            </a:extLst>
          </p:cNvPr>
          <p:cNvSpPr txBox="1"/>
          <p:nvPr/>
        </p:nvSpPr>
        <p:spPr>
          <a:xfrm>
            <a:off x="315189" y="946674"/>
            <a:ext cx="54938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인천공항 혼잡도 해소 가이드진행 상황 </a:t>
            </a: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6F7BD046-59EF-4B2B-983F-FA13643B5B01}"/>
              </a:ext>
            </a:extLst>
          </p:cNvPr>
          <p:cNvSpPr/>
          <p:nvPr/>
        </p:nvSpPr>
        <p:spPr>
          <a:xfrm>
            <a:off x="4683027" y="1933412"/>
            <a:ext cx="567877" cy="20839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2048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79512" y="134634"/>
            <a:ext cx="8784976" cy="6588732"/>
          </a:xfrm>
          <a:prstGeom prst="rect">
            <a:avLst/>
          </a:prstGeom>
          <a:noFill/>
          <a:ln w="22225" cap="flat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4125967" y="2488987"/>
            <a:ext cx="1585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001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 팀원소개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139952" y="3003524"/>
            <a:ext cx="45656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002  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인천공항 혼잡도 해소 가이드 </a:t>
            </a:r>
            <a:r>
              <a:rPr lang="ko-KR" altLang="en-US" dirty="0" err="1">
                <a:latin typeface="a옛날목욕탕L" panose="02020600000000000000" pitchFamily="18" charset="-127"/>
                <a:ea typeface="a옛날목욕탕L" panose="02020600000000000000" pitchFamily="18" charset="-127"/>
              </a:rPr>
              <a:t>개발내용</a:t>
            </a:r>
            <a:endParaRPr lang="ko-KR" altLang="en-US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139952" y="4078177"/>
            <a:ext cx="45656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004  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인천공항 혼잡도 해소 가이드 개발환경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125364" y="4602379"/>
            <a:ext cx="2297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005  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결론 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&amp; 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기대효과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125364" y="5154678"/>
            <a:ext cx="15648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006  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추진일정</a:t>
            </a:r>
          </a:p>
        </p:txBody>
      </p:sp>
      <p:cxnSp>
        <p:nvCxnSpPr>
          <p:cNvPr id="21" name="직선 연결선 20"/>
          <p:cNvCxnSpPr/>
          <p:nvPr/>
        </p:nvCxnSpPr>
        <p:spPr>
          <a:xfrm>
            <a:off x="4309173" y="2406688"/>
            <a:ext cx="3888432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 flipV="1">
            <a:off x="4211960" y="4534016"/>
            <a:ext cx="4608512" cy="5760"/>
          </a:xfrm>
          <a:prstGeom prst="line">
            <a:avLst/>
          </a:prstGeom>
          <a:ln w="222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flipV="1">
            <a:off x="4139952" y="5575330"/>
            <a:ext cx="4176464" cy="1391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8195" name="_x467578304" descr="EMB00001884312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833" y="2406688"/>
            <a:ext cx="3635896" cy="2633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395833" y="2406688"/>
            <a:ext cx="3635896" cy="2633386"/>
          </a:xfrm>
          <a:prstGeom prst="rect">
            <a:avLst/>
          </a:prstGeom>
          <a:solidFill>
            <a:schemeClr val="bg1"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53694EE-9F64-452E-8757-F05928E56781}"/>
              </a:ext>
            </a:extLst>
          </p:cNvPr>
          <p:cNvSpPr txBox="1"/>
          <p:nvPr/>
        </p:nvSpPr>
        <p:spPr>
          <a:xfrm>
            <a:off x="691907" y="701072"/>
            <a:ext cx="3722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/>
              <a:t>[</a:t>
            </a:r>
            <a:endParaRPr lang="ko-KR" altLang="en-US" sz="48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7F2EECF-71E8-4E86-9EFF-6349A5064D07}"/>
              </a:ext>
            </a:extLst>
          </p:cNvPr>
          <p:cNvSpPr txBox="1"/>
          <p:nvPr/>
        </p:nvSpPr>
        <p:spPr>
          <a:xfrm>
            <a:off x="2492107" y="701072"/>
            <a:ext cx="3722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/>
              <a:t>]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73AFA02-ED74-48F0-A2D6-6AAD12C89700}"/>
              </a:ext>
            </a:extLst>
          </p:cNvPr>
          <p:cNvSpPr txBox="1"/>
          <p:nvPr/>
        </p:nvSpPr>
        <p:spPr>
          <a:xfrm>
            <a:off x="1378006" y="973413"/>
            <a:ext cx="7120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목차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93939" y="144494"/>
            <a:ext cx="3081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+mj-lt"/>
                <a:ea typeface="a옛날목욕탕L" panose="02020600000000000000"/>
              </a:rPr>
              <a:t>인천 공항 혼잡 해소 가이드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139952" y="3501008"/>
            <a:ext cx="45656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003  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인천공항 혼잡도 해소 가이드 진행상황</a:t>
            </a:r>
          </a:p>
        </p:txBody>
      </p:sp>
      <p:cxnSp>
        <p:nvCxnSpPr>
          <p:cNvPr id="35" name="직선 연결선 34"/>
          <p:cNvCxnSpPr/>
          <p:nvPr/>
        </p:nvCxnSpPr>
        <p:spPr>
          <a:xfrm flipV="1">
            <a:off x="4207403" y="5017338"/>
            <a:ext cx="4608512" cy="5760"/>
          </a:xfrm>
          <a:prstGeom prst="line">
            <a:avLst/>
          </a:prstGeom>
          <a:ln w="222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 flipV="1">
            <a:off x="4207403" y="3981784"/>
            <a:ext cx="4608512" cy="5760"/>
          </a:xfrm>
          <a:prstGeom prst="line">
            <a:avLst/>
          </a:prstGeom>
          <a:ln w="222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 flipV="1">
            <a:off x="4193852" y="3414933"/>
            <a:ext cx="4608512" cy="5760"/>
          </a:xfrm>
          <a:prstGeom prst="line">
            <a:avLst/>
          </a:prstGeom>
          <a:ln w="222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 flipV="1">
            <a:off x="4193852" y="2875372"/>
            <a:ext cx="4608512" cy="5760"/>
          </a:xfrm>
          <a:prstGeom prst="line">
            <a:avLst/>
          </a:prstGeom>
          <a:ln w="222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3809468"/>
      </p:ext>
    </p:extLst>
  </p:cSld>
  <p:clrMapOvr>
    <a:masterClrMapping/>
  </p:clrMapOvr>
  <p:transition spd="med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79512" y="134634"/>
            <a:ext cx="8784976" cy="6588732"/>
          </a:xfrm>
          <a:prstGeom prst="rect">
            <a:avLst/>
          </a:prstGeom>
          <a:noFill/>
          <a:ln w="22225" cap="flat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152400" y="1524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F6568F5-B471-471D-92E6-78707488EAFE}"/>
              </a:ext>
            </a:extLst>
          </p:cNvPr>
          <p:cNvSpPr txBox="1"/>
          <p:nvPr/>
        </p:nvSpPr>
        <p:spPr>
          <a:xfrm>
            <a:off x="179512" y="701072"/>
            <a:ext cx="3722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/>
              <a:t>[</a:t>
            </a:r>
            <a:endParaRPr lang="ko-KR" altLang="en-US" sz="48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41B6668-1466-49B9-8505-25F1FBB27A68}"/>
              </a:ext>
            </a:extLst>
          </p:cNvPr>
          <p:cNvSpPr txBox="1"/>
          <p:nvPr/>
        </p:nvSpPr>
        <p:spPr>
          <a:xfrm>
            <a:off x="5580112" y="701072"/>
            <a:ext cx="3722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/>
              <a:t>]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6D79569-F796-41EF-B31F-8C6AEF3F5DB4}"/>
              </a:ext>
            </a:extLst>
          </p:cNvPr>
          <p:cNvSpPr txBox="1"/>
          <p:nvPr/>
        </p:nvSpPr>
        <p:spPr>
          <a:xfrm>
            <a:off x="315189" y="946674"/>
            <a:ext cx="54938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인천공항 혼잡도 해소 가이드진행 상황 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79512" y="175366"/>
            <a:ext cx="216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산학캡스톤디자인</a:t>
            </a:r>
            <a:r>
              <a:rPr lang="en-US" altLang="ko-KR" b="1" dirty="0"/>
              <a:t>1</a:t>
            </a:r>
            <a:endParaRPr lang="ko-KR" altLang="en-US" b="1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17" b="51206"/>
          <a:stretch/>
        </p:blipFill>
        <p:spPr bwMode="auto">
          <a:xfrm>
            <a:off x="566444" y="1619315"/>
            <a:ext cx="6950064" cy="25350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TextBox 31"/>
          <p:cNvSpPr txBox="1"/>
          <p:nvPr/>
        </p:nvSpPr>
        <p:spPr>
          <a:xfrm>
            <a:off x="566444" y="4365307"/>
            <a:ext cx="76059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콘솔에서 작업했던 내용을</a:t>
            </a:r>
            <a:r>
              <a:rPr lang="en-US" altLang="ko-KR" sz="2400" dirty="0"/>
              <a:t> </a:t>
            </a:r>
            <a:r>
              <a:rPr lang="ko-KR" altLang="en-US" sz="2400" dirty="0"/>
              <a:t>기존의 </a:t>
            </a:r>
            <a:r>
              <a:rPr lang="en-US" altLang="ko-KR" sz="2400" dirty="0"/>
              <a:t>R</a:t>
            </a:r>
            <a:r>
              <a:rPr lang="ko-KR" altLang="en-US" sz="2400" dirty="0"/>
              <a:t>프로젝트 파일에 </a:t>
            </a:r>
            <a:br>
              <a:rPr lang="en-US" altLang="ko-KR" sz="2400" dirty="0"/>
            </a:br>
            <a:r>
              <a:rPr lang="en-US" altLang="ko-KR" sz="2400" dirty="0"/>
              <a:t>R</a:t>
            </a:r>
            <a:r>
              <a:rPr lang="ko-KR" altLang="en-US" sz="2400" dirty="0"/>
              <a:t>스크립트 파일로 종합해서 추가</a:t>
            </a:r>
            <a:r>
              <a:rPr lang="en-US" altLang="ko-KR" sz="2400" dirty="0"/>
              <a:t>.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988924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79512" y="134634"/>
            <a:ext cx="8784976" cy="6588732"/>
          </a:xfrm>
          <a:prstGeom prst="rect">
            <a:avLst/>
          </a:prstGeom>
          <a:noFill/>
          <a:ln w="22225" cap="flat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152400" y="1524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F6568F5-B471-471D-92E6-78707488EAFE}"/>
              </a:ext>
            </a:extLst>
          </p:cNvPr>
          <p:cNvSpPr txBox="1"/>
          <p:nvPr/>
        </p:nvSpPr>
        <p:spPr>
          <a:xfrm>
            <a:off x="179512" y="701072"/>
            <a:ext cx="3722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/>
              <a:t>[</a:t>
            </a:r>
            <a:endParaRPr lang="ko-KR" altLang="en-US" sz="48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41B6668-1466-49B9-8505-25F1FBB27A68}"/>
              </a:ext>
            </a:extLst>
          </p:cNvPr>
          <p:cNvSpPr txBox="1"/>
          <p:nvPr/>
        </p:nvSpPr>
        <p:spPr>
          <a:xfrm>
            <a:off x="5580112" y="701072"/>
            <a:ext cx="3722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/>
              <a:t>]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6D79569-F796-41EF-B31F-8C6AEF3F5DB4}"/>
              </a:ext>
            </a:extLst>
          </p:cNvPr>
          <p:cNvSpPr txBox="1"/>
          <p:nvPr/>
        </p:nvSpPr>
        <p:spPr>
          <a:xfrm>
            <a:off x="315189" y="946674"/>
            <a:ext cx="54938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인천공항 혼잡도 해소 가이드진행 상황 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79512" y="175366"/>
            <a:ext cx="216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산학캡스톤디자인</a:t>
            </a:r>
            <a:r>
              <a:rPr lang="en-US" altLang="ko-KR" b="1" dirty="0"/>
              <a:t>1</a:t>
            </a:r>
            <a:endParaRPr lang="ko-KR" altLang="en-US" b="1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621" y="2132856"/>
            <a:ext cx="8198764" cy="4332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46340" y="1716735"/>
            <a:ext cx="4981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스크립트 파일 실행화면</a:t>
            </a:r>
            <a:r>
              <a:rPr lang="en-US" altLang="ko-KR" dirty="0"/>
              <a:t>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11783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79512" y="134634"/>
            <a:ext cx="8784976" cy="6588732"/>
          </a:xfrm>
          <a:prstGeom prst="rect">
            <a:avLst/>
          </a:prstGeom>
          <a:noFill/>
          <a:ln w="22225" cap="flat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152400" y="1524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179512" y="175366"/>
            <a:ext cx="216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산학캡스톤디자인</a:t>
            </a:r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F6568F5-B471-471D-92E6-78707488EAFE}"/>
              </a:ext>
            </a:extLst>
          </p:cNvPr>
          <p:cNvSpPr txBox="1"/>
          <p:nvPr/>
        </p:nvSpPr>
        <p:spPr>
          <a:xfrm>
            <a:off x="179512" y="701072"/>
            <a:ext cx="3722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/>
              <a:t>[</a:t>
            </a:r>
            <a:endParaRPr lang="ko-KR" altLang="en-US" sz="48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41B6668-1466-49B9-8505-25F1FBB27A68}"/>
              </a:ext>
            </a:extLst>
          </p:cNvPr>
          <p:cNvSpPr txBox="1"/>
          <p:nvPr/>
        </p:nvSpPr>
        <p:spPr>
          <a:xfrm>
            <a:off x="5580112" y="701072"/>
            <a:ext cx="3722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/>
              <a:t>]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6D79569-F796-41EF-B31F-8C6AEF3F5DB4}"/>
              </a:ext>
            </a:extLst>
          </p:cNvPr>
          <p:cNvSpPr txBox="1"/>
          <p:nvPr/>
        </p:nvSpPr>
        <p:spPr>
          <a:xfrm>
            <a:off x="315189" y="946674"/>
            <a:ext cx="54938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인천공항 혼잡도 해소 가이드진행 상황 </a:t>
            </a:r>
          </a:p>
        </p:txBody>
      </p:sp>
      <p:pic>
        <p:nvPicPr>
          <p:cNvPr id="3" name="2018-04-05_Untitled">
            <a:hlinkClick r:id="" action="ppaction://media"/>
            <a:extLst>
              <a:ext uri="{FF2B5EF4-FFF2-40B4-BE49-F238E27FC236}">
                <a16:creationId xmlns:a16="http://schemas.microsoft.com/office/drawing/2014/main" id="{33260704-1300-4091-B11E-772086F33B6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51730" y="1653941"/>
            <a:ext cx="7924800" cy="495460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06D3CE2-AC84-4686-98B1-54F009A3D983}"/>
              </a:ext>
            </a:extLst>
          </p:cNvPr>
          <p:cNvSpPr txBox="1"/>
          <p:nvPr/>
        </p:nvSpPr>
        <p:spPr>
          <a:xfrm>
            <a:off x="5436096" y="1217292"/>
            <a:ext cx="230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&lt; </a:t>
            </a:r>
            <a:r>
              <a:rPr lang="ko-KR" altLang="en-US" dirty="0"/>
              <a:t>동영상 </a:t>
            </a:r>
            <a:r>
              <a:rPr lang="en-US" altLang="ko-KR" dirty="0"/>
              <a:t>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80896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79512" y="134634"/>
            <a:ext cx="8784976" cy="6588732"/>
          </a:xfrm>
          <a:prstGeom prst="rect">
            <a:avLst/>
          </a:prstGeom>
          <a:noFill/>
          <a:ln w="22225" cap="flat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152400" y="1524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F6568F5-B471-471D-92E6-78707488EAFE}"/>
              </a:ext>
            </a:extLst>
          </p:cNvPr>
          <p:cNvSpPr txBox="1"/>
          <p:nvPr/>
        </p:nvSpPr>
        <p:spPr>
          <a:xfrm>
            <a:off x="179512" y="701072"/>
            <a:ext cx="3722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/>
              <a:t>[</a:t>
            </a:r>
            <a:endParaRPr lang="ko-KR" altLang="en-US" sz="48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41B6668-1466-49B9-8505-25F1FBB27A68}"/>
              </a:ext>
            </a:extLst>
          </p:cNvPr>
          <p:cNvSpPr txBox="1"/>
          <p:nvPr/>
        </p:nvSpPr>
        <p:spPr>
          <a:xfrm>
            <a:off x="5580112" y="701072"/>
            <a:ext cx="3722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/>
              <a:t>]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6D79569-F796-41EF-B31F-8C6AEF3F5DB4}"/>
              </a:ext>
            </a:extLst>
          </p:cNvPr>
          <p:cNvSpPr txBox="1"/>
          <p:nvPr/>
        </p:nvSpPr>
        <p:spPr>
          <a:xfrm>
            <a:off x="315189" y="946674"/>
            <a:ext cx="54938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인천공항 혼잡도 해소 가이드진행 상황 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79512" y="175366"/>
            <a:ext cx="216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산학캡스톤디자인</a:t>
            </a:r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3" name="TextBox 2"/>
          <p:cNvSpPr txBox="1"/>
          <p:nvPr/>
        </p:nvSpPr>
        <p:spPr>
          <a:xfrm>
            <a:off x="446340" y="1716735"/>
            <a:ext cx="4981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스크립트 파일 실행화면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18C9A7D-D17C-4BFB-A499-E777B81283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621" y="1497758"/>
            <a:ext cx="8674196" cy="4235497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9910AEE6-42AB-467D-B3C0-E85C0B9AE890}"/>
              </a:ext>
            </a:extLst>
          </p:cNvPr>
          <p:cNvSpPr/>
          <p:nvPr/>
        </p:nvSpPr>
        <p:spPr>
          <a:xfrm>
            <a:off x="2771800" y="3062270"/>
            <a:ext cx="864096" cy="4320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7675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79512" y="134634"/>
            <a:ext cx="8784976" cy="6588732"/>
          </a:xfrm>
          <a:prstGeom prst="rect">
            <a:avLst/>
          </a:prstGeom>
          <a:noFill/>
          <a:ln w="22225" cap="flat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152400" y="1524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F6568F5-B471-471D-92E6-78707488EAFE}"/>
              </a:ext>
            </a:extLst>
          </p:cNvPr>
          <p:cNvSpPr txBox="1"/>
          <p:nvPr/>
        </p:nvSpPr>
        <p:spPr>
          <a:xfrm>
            <a:off x="179512" y="701072"/>
            <a:ext cx="3722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/>
              <a:t>[</a:t>
            </a:r>
            <a:endParaRPr lang="ko-KR" altLang="en-US" sz="48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41B6668-1466-49B9-8505-25F1FBB27A68}"/>
              </a:ext>
            </a:extLst>
          </p:cNvPr>
          <p:cNvSpPr txBox="1"/>
          <p:nvPr/>
        </p:nvSpPr>
        <p:spPr>
          <a:xfrm>
            <a:off x="5580112" y="701072"/>
            <a:ext cx="3722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/>
              <a:t>]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6D79569-F796-41EF-B31F-8C6AEF3F5DB4}"/>
              </a:ext>
            </a:extLst>
          </p:cNvPr>
          <p:cNvSpPr txBox="1"/>
          <p:nvPr/>
        </p:nvSpPr>
        <p:spPr>
          <a:xfrm>
            <a:off x="315189" y="946674"/>
            <a:ext cx="54938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인천공항 혼잡도 해소 가이드진행 상황 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79512" y="175366"/>
            <a:ext cx="216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산학캡스톤디자인</a:t>
            </a:r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3" name="TextBox 2"/>
          <p:cNvSpPr txBox="1"/>
          <p:nvPr/>
        </p:nvSpPr>
        <p:spPr>
          <a:xfrm>
            <a:off x="446340" y="1716735"/>
            <a:ext cx="4981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스크립트 파일 실행화면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3A423BB-F72A-4943-BCDC-7A3124DEFE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621" y="1497758"/>
            <a:ext cx="8674196" cy="423549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1B656B0-7E1C-452F-8CA3-D88DA88D18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620" y="3212976"/>
            <a:ext cx="8598867" cy="2149104"/>
          </a:xfrm>
          <a:prstGeom prst="rect">
            <a:avLst/>
          </a:prstGeom>
        </p:spPr>
      </p:pic>
      <p:sp>
        <p:nvSpPr>
          <p:cNvPr id="20" name="타원 19">
            <a:extLst>
              <a:ext uri="{FF2B5EF4-FFF2-40B4-BE49-F238E27FC236}">
                <a16:creationId xmlns:a16="http://schemas.microsoft.com/office/drawing/2014/main" id="{986F4337-9E24-47D5-8039-AC5B992AEF6F}"/>
              </a:ext>
            </a:extLst>
          </p:cNvPr>
          <p:cNvSpPr/>
          <p:nvPr/>
        </p:nvSpPr>
        <p:spPr>
          <a:xfrm>
            <a:off x="2771800" y="3082035"/>
            <a:ext cx="864096" cy="4320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C5B878CF-0EAA-469C-A39D-5561995CE0C5}"/>
              </a:ext>
            </a:extLst>
          </p:cNvPr>
          <p:cNvSpPr/>
          <p:nvPr/>
        </p:nvSpPr>
        <p:spPr>
          <a:xfrm>
            <a:off x="2843808" y="4869160"/>
            <a:ext cx="576064" cy="32583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4045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79512" y="134634"/>
            <a:ext cx="8784976" cy="6588732"/>
          </a:xfrm>
          <a:prstGeom prst="rect">
            <a:avLst/>
          </a:prstGeom>
          <a:noFill/>
          <a:ln w="22225" cap="flat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152400" y="1524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F6568F5-B471-471D-92E6-78707488EAFE}"/>
              </a:ext>
            </a:extLst>
          </p:cNvPr>
          <p:cNvSpPr txBox="1"/>
          <p:nvPr/>
        </p:nvSpPr>
        <p:spPr>
          <a:xfrm>
            <a:off x="179512" y="701072"/>
            <a:ext cx="3722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/>
              <a:t>[</a:t>
            </a:r>
            <a:endParaRPr lang="ko-KR" altLang="en-US" sz="48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41B6668-1466-49B9-8505-25F1FBB27A68}"/>
              </a:ext>
            </a:extLst>
          </p:cNvPr>
          <p:cNvSpPr txBox="1"/>
          <p:nvPr/>
        </p:nvSpPr>
        <p:spPr>
          <a:xfrm>
            <a:off x="5580112" y="701072"/>
            <a:ext cx="3722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/>
              <a:t>]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6D79569-F796-41EF-B31F-8C6AEF3F5DB4}"/>
              </a:ext>
            </a:extLst>
          </p:cNvPr>
          <p:cNvSpPr txBox="1"/>
          <p:nvPr/>
        </p:nvSpPr>
        <p:spPr>
          <a:xfrm>
            <a:off x="315189" y="946674"/>
            <a:ext cx="54938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인천공항 혼잡도 해소 가이드진행 상황 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79512" y="175366"/>
            <a:ext cx="216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산학캡스톤디자인</a:t>
            </a:r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3" name="TextBox 2"/>
          <p:cNvSpPr txBox="1"/>
          <p:nvPr/>
        </p:nvSpPr>
        <p:spPr>
          <a:xfrm>
            <a:off x="446340" y="1716735"/>
            <a:ext cx="4981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스크립트 파일 실행화면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986F4337-9E24-47D5-8039-AC5B992AEF6F}"/>
              </a:ext>
            </a:extLst>
          </p:cNvPr>
          <p:cNvSpPr/>
          <p:nvPr/>
        </p:nvSpPr>
        <p:spPr>
          <a:xfrm>
            <a:off x="-2484784" y="3018327"/>
            <a:ext cx="864096" cy="41067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C5B878CF-0EAA-469C-A39D-5561995CE0C5}"/>
              </a:ext>
            </a:extLst>
          </p:cNvPr>
          <p:cNvSpPr/>
          <p:nvPr/>
        </p:nvSpPr>
        <p:spPr>
          <a:xfrm>
            <a:off x="-2242827" y="4941168"/>
            <a:ext cx="576064" cy="32583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DB90FBF-E4C9-41AD-BCB1-6D288502E4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730" y="2086067"/>
            <a:ext cx="7699774" cy="3722568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3D7FFCF7-D874-466C-933B-22C78C3C3391}"/>
              </a:ext>
            </a:extLst>
          </p:cNvPr>
          <p:cNvSpPr/>
          <p:nvPr/>
        </p:nvSpPr>
        <p:spPr>
          <a:xfrm>
            <a:off x="755576" y="5104083"/>
            <a:ext cx="2004046" cy="5040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8177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79512" y="134634"/>
            <a:ext cx="8784976" cy="6588732"/>
          </a:xfrm>
          <a:prstGeom prst="rect">
            <a:avLst/>
          </a:prstGeom>
          <a:noFill/>
          <a:ln w="22225" cap="flat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152400" y="1524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F6568F5-B471-471D-92E6-78707488EAFE}"/>
              </a:ext>
            </a:extLst>
          </p:cNvPr>
          <p:cNvSpPr txBox="1"/>
          <p:nvPr/>
        </p:nvSpPr>
        <p:spPr>
          <a:xfrm>
            <a:off x="179512" y="701072"/>
            <a:ext cx="3722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/>
              <a:t>[</a:t>
            </a:r>
            <a:endParaRPr lang="ko-KR" altLang="en-US" sz="48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41B6668-1466-49B9-8505-25F1FBB27A68}"/>
              </a:ext>
            </a:extLst>
          </p:cNvPr>
          <p:cNvSpPr txBox="1"/>
          <p:nvPr/>
        </p:nvSpPr>
        <p:spPr>
          <a:xfrm>
            <a:off x="5580112" y="701072"/>
            <a:ext cx="3722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/>
              <a:t>]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6D79569-F796-41EF-B31F-8C6AEF3F5DB4}"/>
              </a:ext>
            </a:extLst>
          </p:cNvPr>
          <p:cNvSpPr txBox="1"/>
          <p:nvPr/>
        </p:nvSpPr>
        <p:spPr>
          <a:xfrm>
            <a:off x="315189" y="946674"/>
            <a:ext cx="54938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인천공항 혼잡도 해소 가이드진행 상황 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79512" y="175366"/>
            <a:ext cx="216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산학캡스톤디자인</a:t>
            </a:r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3" name="TextBox 2"/>
          <p:cNvSpPr txBox="1"/>
          <p:nvPr/>
        </p:nvSpPr>
        <p:spPr>
          <a:xfrm>
            <a:off x="446340" y="1716735"/>
            <a:ext cx="4981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스크립트 파일 실행화면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C5B878CF-0EAA-469C-A39D-5561995CE0C5}"/>
              </a:ext>
            </a:extLst>
          </p:cNvPr>
          <p:cNvSpPr/>
          <p:nvPr/>
        </p:nvSpPr>
        <p:spPr>
          <a:xfrm>
            <a:off x="-2242827" y="4941168"/>
            <a:ext cx="576064" cy="32583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C89281DE-B791-4F85-9D11-9E3D7C5BA602}"/>
              </a:ext>
            </a:extLst>
          </p:cNvPr>
          <p:cNvGrpSpPr/>
          <p:nvPr/>
        </p:nvGrpSpPr>
        <p:grpSpPr>
          <a:xfrm>
            <a:off x="1259632" y="2086067"/>
            <a:ext cx="6588224" cy="4346062"/>
            <a:chOff x="1288878" y="1288290"/>
            <a:chExt cx="6588224" cy="4346062"/>
          </a:xfrm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9D81EE3D-EE47-4C31-A80A-F5422AC8B5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7951"/>
            <a:stretch/>
          </p:blipFill>
          <p:spPr>
            <a:xfrm>
              <a:off x="1288878" y="1288290"/>
              <a:ext cx="6588224" cy="4285570"/>
            </a:xfrm>
            <a:prstGeom prst="rect">
              <a:avLst/>
            </a:prstGeom>
          </p:spPr>
        </p:pic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986F4337-9E24-47D5-8039-AC5B992AEF6F}"/>
                </a:ext>
              </a:extLst>
            </p:cNvPr>
            <p:cNvSpPr/>
            <p:nvPr/>
          </p:nvSpPr>
          <p:spPr>
            <a:xfrm>
              <a:off x="6746914" y="5223679"/>
              <a:ext cx="1130188" cy="410673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74377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79512" y="134634"/>
            <a:ext cx="8784976" cy="6588732"/>
          </a:xfrm>
          <a:prstGeom prst="rect">
            <a:avLst/>
          </a:prstGeom>
          <a:noFill/>
          <a:ln w="22225" cap="flat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152400" y="1524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F6568F5-B471-471D-92E6-78707488EAFE}"/>
              </a:ext>
            </a:extLst>
          </p:cNvPr>
          <p:cNvSpPr txBox="1"/>
          <p:nvPr/>
        </p:nvSpPr>
        <p:spPr>
          <a:xfrm>
            <a:off x="179512" y="701072"/>
            <a:ext cx="3722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/>
              <a:t>[</a:t>
            </a:r>
            <a:endParaRPr lang="ko-KR" altLang="en-US" sz="48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41B6668-1466-49B9-8505-25F1FBB27A68}"/>
              </a:ext>
            </a:extLst>
          </p:cNvPr>
          <p:cNvSpPr txBox="1"/>
          <p:nvPr/>
        </p:nvSpPr>
        <p:spPr>
          <a:xfrm>
            <a:off x="5580112" y="701072"/>
            <a:ext cx="3722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/>
              <a:t>]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6D79569-F796-41EF-B31F-8C6AEF3F5DB4}"/>
              </a:ext>
            </a:extLst>
          </p:cNvPr>
          <p:cNvSpPr txBox="1"/>
          <p:nvPr/>
        </p:nvSpPr>
        <p:spPr>
          <a:xfrm>
            <a:off x="315189" y="946674"/>
            <a:ext cx="54938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인천공항 혼잡도 해소 가이드진행 상황 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79512" y="175366"/>
            <a:ext cx="216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산학캡스톤디자인</a:t>
            </a:r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C5B878CF-0EAA-469C-A39D-5561995CE0C5}"/>
              </a:ext>
            </a:extLst>
          </p:cNvPr>
          <p:cNvSpPr/>
          <p:nvPr/>
        </p:nvSpPr>
        <p:spPr>
          <a:xfrm>
            <a:off x="-1980728" y="3103170"/>
            <a:ext cx="576064" cy="32583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bandicam 2018-04-10 09-37-00-926">
            <a:hlinkClick r:id="" action="ppaction://media"/>
            <a:extLst>
              <a:ext uri="{FF2B5EF4-FFF2-40B4-BE49-F238E27FC236}">
                <a16:creationId xmlns:a16="http://schemas.microsoft.com/office/drawing/2014/main" id="{C4073ADB-6724-4CDC-9A22-F94647AD4A5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5189" y="1510941"/>
            <a:ext cx="8525987" cy="4815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263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  <p:bldLst>
      <p:bldP spid="21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ë°ì¬ë¯¹ëª©ì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37" t="26743" r="53060" b="22615"/>
          <a:stretch/>
        </p:blipFill>
        <p:spPr bwMode="auto">
          <a:xfrm>
            <a:off x="3023828" y="3622906"/>
            <a:ext cx="3204356" cy="3204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79512" y="134634"/>
            <a:ext cx="8784976" cy="6588732"/>
          </a:xfrm>
          <a:prstGeom prst="rect">
            <a:avLst/>
          </a:prstGeom>
          <a:noFill/>
          <a:ln w="22225" cap="flat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152400" y="1524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611560" y="1656653"/>
            <a:ext cx="820891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>
                <a:latin typeface="a옛날목욕탕L" panose="02020600000000000000" pitchFamily="18" charset="-127"/>
                <a:ea typeface="a옛날목욕탕L" panose="02020600000000000000" pitchFamily="18" charset="-127"/>
              </a:rPr>
              <a:t>발사믹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r>
              <a:rPr lang="ko-KR" altLang="en-US" dirty="0" err="1">
                <a:latin typeface="a옛날목욕탕L" panose="02020600000000000000" pitchFamily="18" charset="-127"/>
                <a:ea typeface="a옛날목욕탕L" panose="02020600000000000000" pitchFamily="18" charset="-127"/>
              </a:rPr>
              <a:t>목업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(</a:t>
            </a:r>
            <a:r>
              <a:rPr lang="en-US" altLang="ko-KR" dirty="0" err="1">
                <a:latin typeface="a옛날목욕탕L" panose="02020600000000000000" pitchFamily="18" charset="-127"/>
                <a:ea typeface="a옛날목욕탕L" panose="02020600000000000000" pitchFamily="18" charset="-127"/>
              </a:rPr>
              <a:t>Balsamiq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Mockup)</a:t>
            </a:r>
            <a:b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</a:b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-UI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를 배우며 사용하고 있는 툴을 기획자가 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UI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에 대한 설명을 할 때 사용함</a:t>
            </a:r>
            <a:endParaRPr lang="en-US" altLang="ko-KR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  </a:t>
            </a:r>
            <a:b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</a:b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  * </a:t>
            </a:r>
            <a:r>
              <a:rPr lang="ko-KR" altLang="en-US" b="1" dirty="0" err="1">
                <a:latin typeface="a옛날목욕탕L" panose="02020600000000000000" pitchFamily="18" charset="-127"/>
                <a:ea typeface="a옛날목욕탕L" panose="02020600000000000000" pitchFamily="18" charset="-127"/>
              </a:rPr>
              <a:t>목업</a:t>
            </a:r>
            <a:r>
              <a:rPr lang="en-US" altLang="ko-KR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(Mockup) :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 실물과 흡사한 정적인 형태의 모형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다운로드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(</a:t>
            </a:r>
            <a:r>
              <a:rPr lang="en-US" altLang="ko-KR" dirty="0" err="1">
                <a:latin typeface="a옛날목욕탕L" panose="02020600000000000000" pitchFamily="18" charset="-127"/>
                <a:ea typeface="a옛날목욕탕L" panose="02020600000000000000" pitchFamily="18" charset="-127"/>
              </a:rPr>
              <a:t>Ver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3.5.15)</a:t>
            </a:r>
            <a:b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</a:b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  <a:hlinkClick r:id="rId3"/>
              </a:rPr>
              <a:t>http://balsamiq.com/download/</a:t>
            </a:r>
            <a:b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</a:br>
            <a:endParaRPr lang="en-US" altLang="ko-KR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b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</a:br>
            <a:endParaRPr lang="ko-KR" altLang="en-US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endParaRPr lang="en-US" altLang="ko-KR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endParaRPr lang="ko-KR" altLang="en-US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79512" y="175366"/>
            <a:ext cx="216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산학캡스톤디자인</a:t>
            </a:r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8FDEAF7-C925-4F2D-9E65-C58ED1105C60}"/>
              </a:ext>
            </a:extLst>
          </p:cNvPr>
          <p:cNvSpPr txBox="1"/>
          <p:nvPr/>
        </p:nvSpPr>
        <p:spPr>
          <a:xfrm>
            <a:off x="179512" y="701072"/>
            <a:ext cx="3722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/>
              <a:t>[</a:t>
            </a:r>
            <a:endParaRPr lang="ko-KR" altLang="en-US" sz="48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FF65B92-9B77-405D-9EFC-D4D1DC58A0BD}"/>
              </a:ext>
            </a:extLst>
          </p:cNvPr>
          <p:cNvSpPr txBox="1"/>
          <p:nvPr/>
        </p:nvSpPr>
        <p:spPr>
          <a:xfrm>
            <a:off x="5580112" y="701072"/>
            <a:ext cx="3722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/>
              <a:t>]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490D8AC-5109-4689-AB71-FA05DE5DD7F3}"/>
              </a:ext>
            </a:extLst>
          </p:cNvPr>
          <p:cNvSpPr txBox="1"/>
          <p:nvPr/>
        </p:nvSpPr>
        <p:spPr>
          <a:xfrm>
            <a:off x="315189" y="946674"/>
            <a:ext cx="54938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인천공항 혼잡도 해소 가이드진행 상황 </a:t>
            </a:r>
          </a:p>
        </p:txBody>
      </p:sp>
    </p:spTree>
    <p:extLst>
      <p:ext uri="{BB962C8B-B14F-4D97-AF65-F5344CB8AC3E}">
        <p14:creationId xmlns:p14="http://schemas.microsoft.com/office/powerpoint/2010/main" val="2660410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79512" y="134634"/>
            <a:ext cx="8784976" cy="6588732"/>
          </a:xfrm>
          <a:prstGeom prst="rect">
            <a:avLst/>
          </a:prstGeom>
          <a:noFill/>
          <a:ln w="22225" cap="flat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152400" y="1524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179512" y="175366"/>
            <a:ext cx="216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산학캡스톤디자인</a:t>
            </a:r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EFC24CF-4033-4066-BA46-448050CD5FE8}"/>
              </a:ext>
            </a:extLst>
          </p:cNvPr>
          <p:cNvSpPr txBox="1"/>
          <p:nvPr/>
        </p:nvSpPr>
        <p:spPr>
          <a:xfrm>
            <a:off x="179512" y="701072"/>
            <a:ext cx="3722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/>
              <a:t>[</a:t>
            </a:r>
            <a:endParaRPr lang="ko-KR" altLang="en-US" sz="48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F6FA490-89FD-4AB2-849E-9C7642607F11}"/>
              </a:ext>
            </a:extLst>
          </p:cNvPr>
          <p:cNvSpPr txBox="1"/>
          <p:nvPr/>
        </p:nvSpPr>
        <p:spPr>
          <a:xfrm>
            <a:off x="5580112" y="701072"/>
            <a:ext cx="3722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/>
              <a:t>]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7E2A7E6-AAD3-4491-B5B3-FB294B199E43}"/>
              </a:ext>
            </a:extLst>
          </p:cNvPr>
          <p:cNvSpPr txBox="1"/>
          <p:nvPr/>
        </p:nvSpPr>
        <p:spPr>
          <a:xfrm>
            <a:off x="315189" y="946674"/>
            <a:ext cx="54938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인천공항 혼잡도 해소 가이드진행 상황 </a:t>
            </a:r>
          </a:p>
        </p:txBody>
      </p:sp>
      <p:pic>
        <p:nvPicPr>
          <p:cNvPr id="5" name="발사믹PPT_영상">
            <a:hlinkClick r:id="" action="ppaction://media"/>
            <a:extLst>
              <a:ext uri="{FF2B5EF4-FFF2-40B4-BE49-F238E27FC236}">
                <a16:creationId xmlns:a16="http://schemas.microsoft.com/office/drawing/2014/main" id="{870FBA51-4617-49D5-BE87-EE31D9D0F12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5189" y="1432181"/>
            <a:ext cx="8284412" cy="4659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327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79512" y="134634"/>
            <a:ext cx="8784976" cy="6588732"/>
          </a:xfrm>
          <a:prstGeom prst="rect">
            <a:avLst/>
          </a:prstGeom>
          <a:noFill/>
          <a:ln w="22225" cap="flat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7986" y="1166096"/>
            <a:ext cx="3165573" cy="1644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251520" y="5253007"/>
            <a:ext cx="24810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학번 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: 20134750</a:t>
            </a:r>
          </a:p>
          <a:p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이름 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: </a:t>
            </a:r>
            <a:r>
              <a:rPr lang="ko-KR" altLang="en-US" dirty="0" err="1">
                <a:latin typeface="a옛날목욕탕L" panose="02020600000000000000" pitchFamily="18" charset="-127"/>
                <a:ea typeface="a옛날목욕탕L" panose="02020600000000000000" pitchFamily="18" charset="-127"/>
              </a:rPr>
              <a:t>임향섭</a:t>
            </a:r>
            <a:endParaRPr lang="en-US" altLang="ko-KR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역할 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: 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팀원 </a:t>
            </a:r>
            <a:endParaRPr lang="en-US" altLang="ko-KR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사전조사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,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데이터 분석</a:t>
            </a:r>
            <a:endParaRPr lang="en-US" altLang="ko-KR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825008" y="5253007"/>
            <a:ext cx="192648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학번 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: 20134806</a:t>
            </a:r>
          </a:p>
          <a:p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이름 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: </a:t>
            </a:r>
            <a:r>
              <a:rPr lang="ko-KR" altLang="en-US" dirty="0" err="1">
                <a:latin typeface="a옛날목욕탕L" panose="02020600000000000000" pitchFamily="18" charset="-127"/>
                <a:ea typeface="a옛날목욕탕L" panose="02020600000000000000" pitchFamily="18" charset="-127"/>
              </a:rPr>
              <a:t>박희천</a:t>
            </a:r>
            <a:endParaRPr lang="en-US" altLang="ko-KR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역할 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: 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팀원</a:t>
            </a:r>
            <a:endParaRPr lang="en-US" altLang="ko-KR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사전조사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, 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코딩</a:t>
            </a:r>
            <a:endParaRPr lang="en-US" altLang="ko-KR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751488" y="5253007"/>
            <a:ext cx="192648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학번 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: 20134789</a:t>
            </a:r>
          </a:p>
          <a:p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이름 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: 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전영욱</a:t>
            </a:r>
            <a:endParaRPr lang="en-US" altLang="ko-KR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역할 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: 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팀원</a:t>
            </a:r>
            <a:endParaRPr lang="en-US" altLang="ko-KR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사전조사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, 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코딩</a:t>
            </a:r>
            <a:endParaRPr lang="en-US" altLang="ko-KR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677968" y="5253007"/>
            <a:ext cx="192648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학번 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: 20135550</a:t>
            </a:r>
          </a:p>
          <a:p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이름 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: 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정진우</a:t>
            </a:r>
            <a:endParaRPr lang="en-US" altLang="ko-KR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역할 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: 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팀원</a:t>
            </a:r>
            <a:endParaRPr lang="en-US" altLang="ko-KR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사전조사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, 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코딩</a:t>
            </a:r>
            <a:endParaRPr lang="en-US" altLang="ko-KR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954401" y="2780928"/>
            <a:ext cx="39299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학번 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: 20134793</a:t>
            </a:r>
          </a:p>
          <a:p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이름 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: 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한상원</a:t>
            </a:r>
            <a:endParaRPr lang="en-US" altLang="ko-KR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E-mail : 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  <a:hlinkClick r:id="rId4"/>
              </a:rPr>
              <a:t>lmpp@naver.com</a:t>
            </a:r>
            <a:endParaRPr lang="en-US" altLang="ko-KR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역할 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: 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팀장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, 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사전조사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, 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데이터 분석</a:t>
            </a:r>
            <a:endParaRPr lang="en-US" altLang="ko-KR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77" t="9202" r="14046" b="8090"/>
          <a:stretch/>
        </p:blipFill>
        <p:spPr>
          <a:xfrm>
            <a:off x="2918537" y="2780928"/>
            <a:ext cx="807590" cy="114565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50" t="8306" r="10884" b="8306"/>
          <a:stretch/>
        </p:blipFill>
        <p:spPr>
          <a:xfrm>
            <a:off x="5108806" y="3989268"/>
            <a:ext cx="895096" cy="1188132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175" b="12699"/>
          <a:stretch/>
        </p:blipFill>
        <p:spPr>
          <a:xfrm>
            <a:off x="6994178" y="4035942"/>
            <a:ext cx="946009" cy="1009291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2382" y="3946522"/>
            <a:ext cx="792088" cy="1188132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70" t="14468" r="14301" b="17840"/>
          <a:stretch/>
        </p:blipFill>
        <p:spPr>
          <a:xfrm>
            <a:off x="3330528" y="4020542"/>
            <a:ext cx="802257" cy="1078526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691907" y="701072"/>
            <a:ext cx="3722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/>
              <a:t>[</a:t>
            </a:r>
            <a:endParaRPr lang="ko-KR" altLang="en-US" sz="4800" dirty="0"/>
          </a:p>
        </p:txBody>
      </p:sp>
      <p:sp>
        <p:nvSpPr>
          <p:cNvPr id="19" name="TextBox 18"/>
          <p:cNvSpPr txBox="1"/>
          <p:nvPr/>
        </p:nvSpPr>
        <p:spPr>
          <a:xfrm>
            <a:off x="2687614" y="701072"/>
            <a:ext cx="3722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/>
              <a:t>]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246253" y="935263"/>
            <a:ext cx="12458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팀원소개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79512" y="175366"/>
            <a:ext cx="216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산학캡스톤디자인</a:t>
            </a:r>
            <a:r>
              <a:rPr lang="en-US" altLang="ko-KR" b="1" dirty="0"/>
              <a:t>1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544912293"/>
      </p:ext>
    </p:extLst>
  </p:cSld>
  <p:clrMapOvr>
    <a:masterClrMapping/>
  </p:clrMapOvr>
  <p:transition spd="med"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" descr="ë°ì¬ë¯¹ëª©ì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37" t="26743" r="53060" b="22615"/>
          <a:stretch/>
        </p:blipFill>
        <p:spPr bwMode="auto">
          <a:xfrm>
            <a:off x="7248744" y="2858939"/>
            <a:ext cx="1377384" cy="1377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79512" y="134634"/>
            <a:ext cx="8784976" cy="6588732"/>
          </a:xfrm>
          <a:prstGeom prst="rect">
            <a:avLst/>
          </a:prstGeom>
          <a:noFill/>
          <a:ln w="22225" cap="flat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097" name="_x489234480" descr="EMB000035302f1b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911" b="97665" l="2303" r="97533">
                        <a14:foregroundMark x1="41283" y1="80679" x2="13980" y2="51805"/>
                        <a14:foregroundMark x1="14309" y1="36306" x2="20395" y2="27601"/>
                        <a14:foregroundMark x1="19572" y1="19745" x2="12500" y2="55626"/>
                        <a14:foregroundMark x1="11184" y1="60934" x2="4770" y2="39490"/>
                        <a14:foregroundMark x1="9868" y1="42463" x2="22368" y2="13588"/>
                        <a14:foregroundMark x1="2303" y1="54352" x2="4112" y2="32059"/>
                        <a14:foregroundMark x1="17928" y1="14437" x2="56250" y2="1911"/>
                        <a14:foregroundMark x1="86349" y1="21019" x2="97533" y2="34183"/>
                        <a14:foregroundMark x1="83388" y1="84501" x2="87993" y2="95541"/>
                        <a14:foregroundMark x1="50493" y1="90234" x2="46053" y2="97665"/>
                        <a14:foregroundMark x1="52796" y1="85350" x2="75493" y2="73673"/>
                        <a14:foregroundMark x1="82401" y1="74098" x2="92763" y2="647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923976"/>
            <a:ext cx="933587" cy="723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2687568" y="1484784"/>
            <a:ext cx="6348928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t"/>
            <a:r>
              <a:rPr lang="en-US" altLang="ko-KR" sz="1600" b="1" dirty="0">
                <a:ea typeface="HY견고딕" panose="02030600000101010101" pitchFamily="18" charset="-127"/>
              </a:rPr>
              <a:t>R-3.4.3,</a:t>
            </a:r>
            <a:r>
              <a:rPr lang="en-US" altLang="ko-KR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1600" b="1" dirty="0" err="1"/>
              <a:t>RStudio</a:t>
            </a:r>
            <a:r>
              <a:rPr lang="en-US" altLang="ko-KR" sz="1600" b="1" dirty="0"/>
              <a:t> Desktop 1.1.442</a:t>
            </a:r>
            <a:endParaRPr lang="en-US" altLang="ko-KR" sz="1600" dirty="0"/>
          </a:p>
          <a:p>
            <a:br>
              <a:rPr lang="en-US" altLang="ko-KR" sz="1600" dirty="0">
                <a:latin typeface="HY견고딕" panose="02030600000101010101" pitchFamily="18" charset="-127"/>
                <a:ea typeface="HY견고딕" panose="02030600000101010101" pitchFamily="18" charset="-127"/>
              </a:rPr>
            </a:br>
            <a:r>
              <a:rPr lang="en-US" altLang="ko-KR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- </a:t>
            </a:r>
            <a:r>
              <a:rPr lang="ko-KR" altLang="en-US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오픈</a:t>
            </a:r>
            <a:r>
              <a:rPr lang="en-US" altLang="ko-KR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API </a:t>
            </a:r>
            <a:r>
              <a:rPr lang="ko-KR" altLang="en-US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추출</a:t>
            </a:r>
            <a:r>
              <a:rPr lang="en-US" altLang="ko-KR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,</a:t>
            </a:r>
            <a:r>
              <a:rPr lang="ko-KR" altLang="en-US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분석 및 통계</a:t>
            </a:r>
            <a:endParaRPr lang="en-US" altLang="ko-KR" sz="16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sz="1600" dirty="0">
                <a:latin typeface="HY견고딕" panose="02030600000101010101" pitchFamily="18" charset="-127"/>
                <a:ea typeface="HY견고딕" panose="02030600000101010101" pitchFamily="18" charset="-127"/>
                <a:hlinkClick r:id="rId5"/>
              </a:rPr>
              <a:t>https://www.r-project.org/</a:t>
            </a:r>
            <a:endParaRPr lang="en-US" altLang="ko-KR" sz="16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sz="1600" dirty="0">
                <a:latin typeface="HY견고딕" panose="02030600000101010101" pitchFamily="18" charset="-127"/>
                <a:ea typeface="HY견고딕" panose="02030600000101010101" pitchFamily="18" charset="-127"/>
                <a:hlinkClick r:id="rId6"/>
              </a:rPr>
              <a:t>https://www.rstudio.com/products/rstudio/download/</a:t>
            </a:r>
            <a:endParaRPr lang="en-US" altLang="ko-KR" sz="16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br>
              <a:rPr lang="en-US" altLang="ko-KR" sz="1600" dirty="0">
                <a:latin typeface="HY견고딕" panose="02030600000101010101" pitchFamily="18" charset="-127"/>
                <a:ea typeface="HY견고딕" panose="02030600000101010101" pitchFamily="18" charset="-127"/>
              </a:rPr>
            </a:br>
            <a:r>
              <a:rPr lang="en-US" altLang="ko-KR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endParaRPr lang="ko-KR" altLang="en-US" sz="16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100" name="_x489234400" descr="EMB000035302f1e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886" y="2858939"/>
            <a:ext cx="1338129" cy="989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2382527" y="2890567"/>
            <a:ext cx="2614818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공공데이터 포탈 오픈</a:t>
            </a:r>
            <a:r>
              <a:rPr lang="en-US" altLang="ko-KR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API</a:t>
            </a:r>
            <a:br>
              <a:rPr lang="en-US" altLang="ko-KR" sz="1600" dirty="0">
                <a:latin typeface="HY견고딕" panose="02030600000101010101" pitchFamily="18" charset="-127"/>
                <a:ea typeface="HY견고딕" panose="02030600000101010101" pitchFamily="18" charset="-127"/>
              </a:rPr>
            </a:br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- </a:t>
            </a: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인천공항 정보 오픈</a:t>
            </a:r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API</a:t>
            </a: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활용</a:t>
            </a:r>
            <a:endParaRPr lang="en-US" altLang="ko-KR"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- </a:t>
            </a:r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  <a:hlinkClick r:id="rId8"/>
              </a:rPr>
              <a:t>http://www.data.go.kr</a:t>
            </a:r>
            <a:endParaRPr lang="en-US" altLang="ko-KR"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indent="-285750">
              <a:buFontTx/>
              <a:buChar char="-"/>
            </a:pPr>
            <a:endParaRPr lang="ko-KR" altLang="en-US" sz="16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102" name="_x489234320" descr="EMB000035302f21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886" y="4139080"/>
            <a:ext cx="1406681" cy="978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직사각형 14"/>
          <p:cNvSpPr/>
          <p:nvPr/>
        </p:nvSpPr>
        <p:spPr>
          <a:xfrm>
            <a:off x="2382527" y="4162026"/>
            <a:ext cx="5891356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Android Studio 3.0.1</a:t>
            </a:r>
            <a:br>
              <a:rPr lang="en-US" altLang="ko-KR" sz="1600" dirty="0">
                <a:latin typeface="HY견고딕" panose="02030600000101010101" pitchFamily="18" charset="-127"/>
                <a:ea typeface="HY견고딕" panose="02030600000101010101" pitchFamily="18" charset="-127"/>
              </a:rPr>
            </a:br>
            <a:r>
              <a:rPr lang="en-US" altLang="ko-KR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- </a:t>
            </a:r>
            <a:r>
              <a:rPr lang="ko-KR" altLang="en-US" sz="16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어플개발</a:t>
            </a:r>
            <a:endParaRPr lang="en-US" altLang="ko-KR" sz="16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sz="1600" dirty="0">
                <a:latin typeface="HY견고딕" panose="02030600000101010101" pitchFamily="18" charset="-127"/>
                <a:ea typeface="HY견고딕" panose="02030600000101010101" pitchFamily="18" charset="-127"/>
                <a:hlinkClick r:id="rId10"/>
              </a:rPr>
              <a:t>https://developer.android.com/studio/index.html</a:t>
            </a:r>
            <a:endParaRPr lang="en-US" altLang="ko-KR" sz="16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indent="-285750">
              <a:buFontTx/>
              <a:buChar char="-"/>
            </a:pPr>
            <a:endParaRPr lang="ko-KR" altLang="en-US" sz="16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492107" y="5529742"/>
            <a:ext cx="5511445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Java JDK 9.0.4</a:t>
            </a:r>
            <a:br>
              <a:rPr lang="en-US" altLang="ko-KR" sz="1600" dirty="0">
                <a:latin typeface="HY견고딕" panose="02030600000101010101" pitchFamily="18" charset="-127"/>
                <a:ea typeface="HY견고딕" panose="02030600000101010101" pitchFamily="18" charset="-127"/>
              </a:rPr>
            </a:br>
            <a:r>
              <a:rPr lang="en-US" altLang="ko-KR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- Android Studio</a:t>
            </a:r>
            <a:r>
              <a:rPr lang="ko-KR" altLang="en-US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 자바이용 개발</a:t>
            </a:r>
            <a:endParaRPr lang="en-US" altLang="ko-KR" sz="16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sz="1600" dirty="0">
                <a:latin typeface="HY견고딕" panose="02030600000101010101" pitchFamily="18" charset="-127"/>
                <a:ea typeface="HY견고딕" panose="02030600000101010101" pitchFamily="18" charset="-127"/>
                <a:hlinkClick r:id="rId11"/>
              </a:rPr>
              <a:t>https://www.java.com/ko/download/win10.jsp</a:t>
            </a:r>
            <a:endParaRPr lang="en-US" altLang="ko-KR" sz="16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indent="-285750">
              <a:buFontTx/>
              <a:buChar char="-"/>
            </a:pPr>
            <a:endParaRPr lang="ko-KR" altLang="en-US" sz="16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2051" name="Picture 3" descr="C:\Users\HP\Desktop\maxresdefault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827" y="5536037"/>
            <a:ext cx="1502740" cy="845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2A658CA-C603-4CF5-826B-2602BDA42B3C}"/>
              </a:ext>
            </a:extLst>
          </p:cNvPr>
          <p:cNvSpPr txBox="1"/>
          <p:nvPr/>
        </p:nvSpPr>
        <p:spPr>
          <a:xfrm>
            <a:off x="691907" y="701072"/>
            <a:ext cx="3722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/>
              <a:t>[</a:t>
            </a:r>
            <a:endParaRPr lang="ko-KR" altLang="en-US" sz="48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8F6757-2898-4C6D-8A9A-4DF414AAF018}"/>
              </a:ext>
            </a:extLst>
          </p:cNvPr>
          <p:cNvSpPr txBox="1"/>
          <p:nvPr/>
        </p:nvSpPr>
        <p:spPr>
          <a:xfrm>
            <a:off x="2492107" y="701072"/>
            <a:ext cx="3722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/>
              <a:t>]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1569011-B90C-4E6B-9CD1-C86D5CA09834}"/>
              </a:ext>
            </a:extLst>
          </p:cNvPr>
          <p:cNvSpPr txBox="1"/>
          <p:nvPr/>
        </p:nvSpPr>
        <p:spPr>
          <a:xfrm>
            <a:off x="1064125" y="946674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개발 환경</a:t>
            </a:r>
          </a:p>
        </p:txBody>
      </p:sp>
      <p:pic>
        <p:nvPicPr>
          <p:cNvPr id="1026" name="Picture 2" descr="ê´ë ¨ ì´ë¯¸ì§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2015066"/>
            <a:ext cx="1094339" cy="574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4716016" y="3623417"/>
            <a:ext cx="4572000" cy="107721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600" b="1" dirty="0" err="1">
                <a:latin typeface="a옛날목욕탕L" panose="02020600000000000000" pitchFamily="18" charset="-127"/>
                <a:ea typeface="a옛날목욕탕L" panose="02020600000000000000" pitchFamily="18" charset="-127"/>
              </a:rPr>
              <a:t>목업</a:t>
            </a:r>
            <a:r>
              <a:rPr lang="en-US" altLang="ko-KR" sz="16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(Mockup)  </a:t>
            </a:r>
            <a:r>
              <a:rPr lang="ko-KR" altLang="en-US" sz="1600" b="1" dirty="0" err="1">
                <a:latin typeface="a옛날목욕탕L" panose="02020600000000000000" pitchFamily="18" charset="-127"/>
                <a:ea typeface="a옛날목욕탕L" panose="02020600000000000000" pitchFamily="18" charset="-127"/>
              </a:rPr>
              <a:t>어플</a:t>
            </a:r>
            <a:r>
              <a:rPr lang="en-US" altLang="ko-KR" sz="16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UI</a:t>
            </a:r>
            <a:endParaRPr lang="en-US" altLang="ko-KR" sz="16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다운로드</a:t>
            </a:r>
            <a:r>
              <a:rPr lang="en-US" altLang="ko-KR" sz="16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(</a:t>
            </a:r>
            <a:r>
              <a:rPr lang="en-US" altLang="ko-KR" sz="1600" dirty="0" err="1">
                <a:latin typeface="a옛날목욕탕L" panose="02020600000000000000" pitchFamily="18" charset="-127"/>
                <a:ea typeface="a옛날목욕탕L" panose="02020600000000000000" pitchFamily="18" charset="-127"/>
              </a:rPr>
              <a:t>Ver</a:t>
            </a:r>
            <a:r>
              <a:rPr lang="en-US" altLang="ko-KR" sz="16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3.5.15)</a:t>
            </a:r>
            <a:br>
              <a:rPr lang="en-US" altLang="ko-KR" sz="16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</a:br>
            <a:r>
              <a:rPr lang="en-US" altLang="ko-KR" sz="1600" dirty="0">
                <a:latin typeface="a옛날목욕탕L" panose="02020600000000000000" pitchFamily="18" charset="-127"/>
                <a:ea typeface="a옛날목욕탕L" panose="02020600000000000000" pitchFamily="18" charset="-127"/>
                <a:hlinkClick r:id="rId14"/>
              </a:rPr>
              <a:t>http://balsamiq.com/download/</a:t>
            </a:r>
            <a:br>
              <a:rPr lang="en-US" altLang="ko-KR" sz="16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</a:br>
            <a:endParaRPr lang="en-US" altLang="ko-KR" sz="16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79512" y="175366"/>
            <a:ext cx="216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산학캡스톤디자인</a:t>
            </a:r>
            <a:r>
              <a:rPr lang="en-US" altLang="ko-KR" b="1" dirty="0"/>
              <a:t>1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4197041085"/>
      </p:ext>
    </p:extLst>
  </p:cSld>
  <p:clrMapOvr>
    <a:masterClrMapping/>
  </p:clrMapOvr>
  <p:transition spd="med"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79512" y="134634"/>
            <a:ext cx="8784976" cy="6588732"/>
          </a:xfrm>
          <a:prstGeom prst="rect">
            <a:avLst/>
          </a:prstGeom>
          <a:noFill/>
          <a:ln w="22225" cap="flat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E276667-8CBA-4EDA-B99D-9DF000477B28}"/>
              </a:ext>
            </a:extLst>
          </p:cNvPr>
          <p:cNvSpPr txBox="1"/>
          <p:nvPr/>
        </p:nvSpPr>
        <p:spPr>
          <a:xfrm>
            <a:off x="683568" y="701072"/>
            <a:ext cx="3722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/>
              <a:t>[</a:t>
            </a:r>
            <a:endParaRPr lang="ko-KR" altLang="en-US" sz="48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62623CF-5E56-46EE-AB9A-58DDB24F72F1}"/>
              </a:ext>
            </a:extLst>
          </p:cNvPr>
          <p:cNvSpPr txBox="1"/>
          <p:nvPr/>
        </p:nvSpPr>
        <p:spPr>
          <a:xfrm>
            <a:off x="1823518" y="701072"/>
            <a:ext cx="3722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/>
              <a:t>]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CB91506-72C7-4BA7-AF0E-7F808EA2B310}"/>
              </a:ext>
            </a:extLst>
          </p:cNvPr>
          <p:cNvSpPr txBox="1"/>
          <p:nvPr/>
        </p:nvSpPr>
        <p:spPr>
          <a:xfrm>
            <a:off x="1064125" y="946674"/>
            <a:ext cx="7008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결론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840543" y="1857231"/>
            <a:ext cx="747587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 최종적 결과물은 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“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인천공항 혼잡도 해소 가이드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”APP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으로 </a:t>
            </a:r>
            <a:endParaRPr lang="en-US" altLang="ko-KR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공공데이터 포털의 인천공항 오픈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API 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데이터들을 활용 하여</a:t>
            </a:r>
            <a:endParaRPr lang="en-US" altLang="ko-KR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457200" indent="-457200">
              <a:buFont typeface="+mj-ea"/>
              <a:buAutoNum type="circleNumDbPlain"/>
            </a:pP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인천 공항 내의 게이트 별 혼잡도 및 인원 </a:t>
            </a:r>
            <a:endParaRPr lang="en-US" altLang="ko-KR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457200" indent="-457200">
              <a:buFont typeface="+mj-ea"/>
              <a:buAutoNum type="circleNumDbPlain"/>
            </a:pP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예상 해소 시간 게이트간 거리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</a:p>
          <a:p>
            <a:pPr marL="457200" indent="-457200">
              <a:buFont typeface="+mj-ea"/>
              <a:buAutoNum type="circleNumDbPlain"/>
            </a:pP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편의 시설 위치 표시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en-US" altLang="ko-KR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561DDBD-2C82-4A81-B5C0-CC50C0A430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4128" y="3970014"/>
            <a:ext cx="2028318" cy="23839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79512" y="175366"/>
            <a:ext cx="216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산학캡스톤디자인</a:t>
            </a:r>
            <a:r>
              <a:rPr lang="en-US" altLang="ko-KR" b="1" dirty="0"/>
              <a:t>1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282488159"/>
      </p:ext>
    </p:extLst>
  </p:cSld>
  <p:clrMapOvr>
    <a:masterClrMapping/>
  </p:clrMapOvr>
  <p:transition spd="med"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79512" y="134634"/>
            <a:ext cx="8784976" cy="6588732"/>
          </a:xfrm>
          <a:prstGeom prst="rect">
            <a:avLst/>
          </a:prstGeom>
          <a:noFill/>
          <a:ln w="22225" cap="flat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E276667-8CBA-4EDA-B99D-9DF000477B28}"/>
              </a:ext>
            </a:extLst>
          </p:cNvPr>
          <p:cNvSpPr txBox="1"/>
          <p:nvPr/>
        </p:nvSpPr>
        <p:spPr>
          <a:xfrm>
            <a:off x="683568" y="701072"/>
            <a:ext cx="3722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/>
              <a:t>[</a:t>
            </a:r>
            <a:endParaRPr lang="ko-KR" altLang="en-US" sz="48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62623CF-5E56-46EE-AB9A-58DDB24F72F1}"/>
              </a:ext>
            </a:extLst>
          </p:cNvPr>
          <p:cNvSpPr txBox="1"/>
          <p:nvPr/>
        </p:nvSpPr>
        <p:spPr>
          <a:xfrm>
            <a:off x="4343798" y="701072"/>
            <a:ext cx="3722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/>
              <a:t>]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CB91506-72C7-4BA7-AF0E-7F808EA2B310}"/>
              </a:ext>
            </a:extLst>
          </p:cNvPr>
          <p:cNvSpPr txBox="1"/>
          <p:nvPr/>
        </p:nvSpPr>
        <p:spPr>
          <a:xfrm>
            <a:off x="1064125" y="946674"/>
            <a:ext cx="30572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기대 효과 및 활용 방안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83568" y="1775941"/>
            <a:ext cx="769267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“</a:t>
            </a:r>
            <a:r>
              <a:rPr lang="ko-KR" altLang="en-US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인천 공항 혼잡도 해소 가이드“</a:t>
            </a:r>
            <a:r>
              <a:rPr lang="en-US" altLang="ko-KR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APP</a:t>
            </a:r>
            <a:r>
              <a:rPr lang="ko-KR" altLang="en-US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을 통하여 사용자들이 쉽게 게이트 혼잡도와 혼잡도 해소 시간을 파악 할 수 있으며 빠르게 탑승 할 수 있는 게이트를 추천 해 줌으로써 불필요한 이동과 시간 낭비를 줄일 수 있도록 기대 할 수 있다</a:t>
            </a:r>
            <a:r>
              <a:rPr lang="en-US" altLang="ko-KR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인천 공항 내에 편의시설의 위치와 편의 시설 간 이동거리</a:t>
            </a:r>
            <a:r>
              <a:rPr lang="en-US" altLang="ko-KR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이동시간 등을 보여 줌으로써 탑승 시간이 남아 있을 시 원하는 편의 시설 위치를 쉽게 파악하여 이동 할 수 있다</a:t>
            </a:r>
            <a:r>
              <a:rPr lang="en-US" altLang="ko-KR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en-US" altLang="ko-KR" sz="16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24" name="_x436386224" descr="EMB0000113c2f2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2244" y="4709412"/>
            <a:ext cx="2279528" cy="1675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179512" y="175366"/>
            <a:ext cx="216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산학캡스톤디자인</a:t>
            </a:r>
            <a:r>
              <a:rPr lang="en-US" altLang="ko-KR" b="1" dirty="0"/>
              <a:t>1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844800244"/>
      </p:ext>
    </p:extLst>
  </p:cSld>
  <p:clrMapOvr>
    <a:masterClrMapping/>
  </p:clrMapOvr>
  <p:transition spd="med"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79512" y="134634"/>
            <a:ext cx="8784976" cy="6588732"/>
          </a:xfrm>
          <a:prstGeom prst="rect">
            <a:avLst/>
          </a:prstGeom>
          <a:noFill/>
          <a:ln w="22225" cap="flat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037" y="1499520"/>
            <a:ext cx="1584176" cy="196893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72037" y="3507264"/>
            <a:ext cx="48245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&lt; </a:t>
            </a: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삼성전자 </a:t>
            </a:r>
            <a:r>
              <a:rPr lang="ko-KR" altLang="en-US" sz="14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갤럭시</a:t>
            </a: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 탭 </a:t>
            </a:r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A6 10.1 32GB SM-T580 &gt;</a:t>
            </a:r>
            <a:endParaRPr lang="ko-KR" altLang="en-US"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764323" y="1636520"/>
            <a:ext cx="33322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시현</a:t>
            </a:r>
            <a:r>
              <a:rPr lang="en-US" altLang="ko-KR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,</a:t>
            </a:r>
            <a:r>
              <a:rPr lang="ko-KR" altLang="en-US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 테스트를 위한 기기 구입</a:t>
            </a:r>
            <a:endParaRPr lang="en-US" altLang="ko-KR" sz="16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30</a:t>
            </a:r>
            <a:r>
              <a:rPr lang="ko-KR" altLang="en-US" sz="1600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만원 </a:t>
            </a:r>
            <a:r>
              <a:rPr lang="en-US" altLang="ko-KR" sz="1600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1600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6573" y="1499520"/>
            <a:ext cx="1350485" cy="1857262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378" y="4240217"/>
            <a:ext cx="3435867" cy="118302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342604" y="5557880"/>
            <a:ext cx="34358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&lt; </a:t>
            </a: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인천 공항 출장 </a:t>
            </a:r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&gt;</a:t>
            </a:r>
            <a:endParaRPr lang="ko-KR" altLang="en-US"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750299" y="3429000"/>
            <a:ext cx="20430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&lt; </a:t>
            </a: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도서 구매 </a:t>
            </a:r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&gt;</a:t>
            </a:r>
            <a:endParaRPr lang="ko-KR" altLang="en-US"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782245" y="3905887"/>
            <a:ext cx="432048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게이트</a:t>
            </a:r>
            <a:r>
              <a:rPr lang="ko-KR" altLang="en-US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 간 실 거리 파악</a:t>
            </a:r>
            <a:endParaRPr lang="en-US" altLang="ko-KR" sz="16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편의시설 위치 파악</a:t>
            </a:r>
            <a:endParaRPr lang="en-US" altLang="ko-KR" sz="16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게이트</a:t>
            </a:r>
            <a:r>
              <a:rPr lang="ko-KR" altLang="en-US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 와 편의시설 간의 이동시간 파악</a:t>
            </a:r>
            <a:endParaRPr lang="en-US" altLang="ko-KR" sz="16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게이트</a:t>
            </a:r>
            <a:r>
              <a:rPr lang="ko-KR" altLang="en-US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 탑승 소요시간 파악</a:t>
            </a:r>
            <a:endParaRPr lang="en-US" altLang="ko-KR" sz="16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왕복 </a:t>
            </a:r>
            <a:r>
              <a:rPr lang="en-US" altLang="ko-KR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5</a:t>
            </a:r>
            <a:r>
              <a:rPr lang="ko-KR" altLang="en-US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명 </a:t>
            </a:r>
            <a:r>
              <a:rPr lang="en-US" altLang="ko-KR" sz="1600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32</a:t>
            </a:r>
            <a:r>
              <a:rPr lang="ko-KR" altLang="en-US" sz="1600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만</a:t>
            </a:r>
            <a:r>
              <a:rPr lang="en-US" altLang="ko-KR" sz="1600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3</a:t>
            </a:r>
            <a:r>
              <a:rPr lang="ko-KR" altLang="en-US" sz="1600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천원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588859" y="1659393"/>
            <a:ext cx="31378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개발 참고 도서</a:t>
            </a:r>
            <a:endParaRPr lang="en-US" altLang="ko-KR" sz="16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4</a:t>
            </a:r>
            <a:r>
              <a:rPr lang="ko-KR" altLang="en-US" sz="1600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만원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771814" y="6205477"/>
            <a:ext cx="4176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&lt; </a:t>
            </a:r>
            <a:r>
              <a:rPr lang="ko-KR" altLang="en-US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총 </a:t>
            </a:r>
            <a:r>
              <a:rPr lang="en-US" altLang="ko-KR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66</a:t>
            </a:r>
            <a:r>
              <a:rPr lang="ko-KR" altLang="en-US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만 </a:t>
            </a:r>
            <a:r>
              <a:rPr lang="en-US" altLang="ko-KR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3</a:t>
            </a:r>
            <a:r>
              <a:rPr lang="ko-KR" altLang="en-US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천원 </a:t>
            </a:r>
            <a:r>
              <a:rPr lang="en-US" altLang="ko-KR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&gt;</a:t>
            </a:r>
            <a:endParaRPr lang="ko-KR" altLang="en-US" dirty="0">
              <a:solidFill>
                <a:srgbClr val="FF0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F6568F5-B471-471D-92E6-78707488EAFE}"/>
              </a:ext>
            </a:extLst>
          </p:cNvPr>
          <p:cNvSpPr txBox="1"/>
          <p:nvPr/>
        </p:nvSpPr>
        <p:spPr>
          <a:xfrm>
            <a:off x="691907" y="701072"/>
            <a:ext cx="3722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/>
              <a:t>[</a:t>
            </a:r>
            <a:endParaRPr lang="ko-KR" altLang="en-US" sz="48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41B6668-1466-49B9-8505-25F1FBB27A68}"/>
              </a:ext>
            </a:extLst>
          </p:cNvPr>
          <p:cNvSpPr txBox="1"/>
          <p:nvPr/>
        </p:nvSpPr>
        <p:spPr>
          <a:xfrm>
            <a:off x="6360022" y="701071"/>
            <a:ext cx="3722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/>
              <a:t>]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6D79569-F796-41EF-B31F-8C6AEF3F5DB4}"/>
              </a:ext>
            </a:extLst>
          </p:cNvPr>
          <p:cNvSpPr txBox="1"/>
          <p:nvPr/>
        </p:nvSpPr>
        <p:spPr>
          <a:xfrm>
            <a:off x="1064125" y="946674"/>
            <a:ext cx="48173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인천 공항 혼잡 해소 가이드 개발 비용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79512" y="175366"/>
            <a:ext cx="216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산학캡스톤디자인</a:t>
            </a:r>
            <a:r>
              <a:rPr lang="en-US" altLang="ko-KR" b="1" dirty="0"/>
              <a:t>1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989451952"/>
      </p:ext>
    </p:extLst>
  </p:cSld>
  <p:clrMapOvr>
    <a:masterClrMapping/>
  </p:clrMapOvr>
  <p:transition spd="med"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79512" y="134634"/>
            <a:ext cx="8784976" cy="6588732"/>
          </a:xfrm>
          <a:prstGeom prst="rect">
            <a:avLst/>
          </a:prstGeom>
          <a:noFill/>
          <a:ln w="22225" cap="flat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DC7ED5-6701-4A72-89AB-968BEFF66E2C}"/>
              </a:ext>
            </a:extLst>
          </p:cNvPr>
          <p:cNvSpPr txBox="1"/>
          <p:nvPr/>
        </p:nvSpPr>
        <p:spPr>
          <a:xfrm>
            <a:off x="691907" y="701072"/>
            <a:ext cx="3722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/>
              <a:t>[</a:t>
            </a:r>
            <a:endParaRPr lang="ko-KR" altLang="en-US" sz="4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08EDC80-0365-493D-8A12-66D25C943FAC}"/>
              </a:ext>
            </a:extLst>
          </p:cNvPr>
          <p:cNvSpPr txBox="1"/>
          <p:nvPr/>
        </p:nvSpPr>
        <p:spPr>
          <a:xfrm>
            <a:off x="2492107" y="701072"/>
            <a:ext cx="3722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/>
              <a:t>]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6E45F1-3907-4A9F-90EF-7E2006728276}"/>
              </a:ext>
            </a:extLst>
          </p:cNvPr>
          <p:cNvSpPr txBox="1"/>
          <p:nvPr/>
        </p:nvSpPr>
        <p:spPr>
          <a:xfrm>
            <a:off x="1064125" y="946674"/>
            <a:ext cx="13179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추진 일정</a:t>
            </a:r>
          </a:p>
        </p:txBody>
      </p:sp>
      <p:sp>
        <p:nvSpPr>
          <p:cNvPr id="20" name="아래쪽 화살표 19"/>
          <p:cNvSpPr/>
          <p:nvPr/>
        </p:nvSpPr>
        <p:spPr>
          <a:xfrm>
            <a:off x="3275856" y="2204864"/>
            <a:ext cx="321157" cy="360040"/>
          </a:xfrm>
          <a:prstGeom prst="downArrow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5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907" y="2745382"/>
            <a:ext cx="7771780" cy="192768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179512" y="175366"/>
            <a:ext cx="216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산학캡스톤디자인</a:t>
            </a:r>
            <a:r>
              <a:rPr lang="en-US" altLang="ko-KR" b="1" dirty="0"/>
              <a:t>1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572106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79512" y="134634"/>
            <a:ext cx="8784976" cy="6588732"/>
          </a:xfrm>
          <a:prstGeom prst="rect">
            <a:avLst/>
          </a:prstGeom>
          <a:noFill/>
          <a:ln w="22225" cap="flat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DC7ED5-6701-4A72-89AB-968BEFF66E2C}"/>
              </a:ext>
            </a:extLst>
          </p:cNvPr>
          <p:cNvSpPr txBox="1"/>
          <p:nvPr/>
        </p:nvSpPr>
        <p:spPr>
          <a:xfrm>
            <a:off x="691907" y="701072"/>
            <a:ext cx="3722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/>
              <a:t>[</a:t>
            </a:r>
            <a:endParaRPr lang="ko-KR" altLang="en-US" sz="4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08EDC80-0365-493D-8A12-66D25C943FAC}"/>
              </a:ext>
            </a:extLst>
          </p:cNvPr>
          <p:cNvSpPr txBox="1"/>
          <p:nvPr/>
        </p:nvSpPr>
        <p:spPr>
          <a:xfrm>
            <a:off x="2254773" y="701072"/>
            <a:ext cx="3722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/>
              <a:t>]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6E45F1-3907-4A9F-90EF-7E2006728276}"/>
              </a:ext>
            </a:extLst>
          </p:cNvPr>
          <p:cNvSpPr txBox="1"/>
          <p:nvPr/>
        </p:nvSpPr>
        <p:spPr>
          <a:xfrm>
            <a:off x="971600" y="924658"/>
            <a:ext cx="14093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GIT HUB</a:t>
            </a:r>
            <a:endParaRPr lang="ko-KR" altLang="en-US" sz="24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418" y="2217320"/>
            <a:ext cx="4047084" cy="358700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13836" y="1532069"/>
            <a:ext cx="82809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&lt;</a:t>
            </a:r>
            <a:r>
              <a:rPr lang="en-US" altLang="ko-KR" dirty="0"/>
              <a:t>https://github.com/hth9021/inchone-Airport-Congestion-Removal-Guide</a:t>
            </a:r>
            <a:r>
              <a:rPr lang="en-US" altLang="ko-KR" sz="2000" dirty="0"/>
              <a:t>&gt;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79512" y="175366"/>
            <a:ext cx="216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산학캡스톤디자인</a:t>
            </a:r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87FA80-C52F-4103-8721-4BEA363D297D}"/>
              </a:ext>
            </a:extLst>
          </p:cNvPr>
          <p:cNvSpPr txBox="1"/>
          <p:nvPr/>
        </p:nvSpPr>
        <p:spPr>
          <a:xfrm>
            <a:off x="4499992" y="2001029"/>
            <a:ext cx="417646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만든이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한상원</a:t>
            </a:r>
            <a:r>
              <a:rPr lang="en-US" altLang="ko-KR" dirty="0"/>
              <a:t>(</a:t>
            </a:r>
            <a:r>
              <a:rPr lang="ko-KR" altLang="en-US" dirty="0"/>
              <a:t>팀장</a:t>
            </a:r>
            <a:r>
              <a:rPr lang="en-US" altLang="ko-KR" dirty="0"/>
              <a:t>, hth9021)</a:t>
            </a:r>
          </a:p>
          <a:p>
            <a:endParaRPr lang="en-US" altLang="ko-KR" dirty="0"/>
          </a:p>
          <a:p>
            <a:r>
              <a:rPr lang="ko-KR" altLang="en-US" dirty="0"/>
              <a:t>운영 계획 </a:t>
            </a:r>
            <a:r>
              <a:rPr lang="en-US" altLang="ko-KR" dirty="0"/>
              <a:t>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팀원들 초대하여 인천공항 혼잡도 해소 가이드 저장소 생성</a:t>
            </a:r>
            <a:endParaRPr lang="en-US" altLang="ko-KR" dirty="0"/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링크사업단 경진대회 참가할 제안서</a:t>
            </a:r>
            <a:r>
              <a:rPr lang="en-US" altLang="ko-KR" dirty="0"/>
              <a:t> </a:t>
            </a:r>
            <a:r>
              <a:rPr lang="ko-KR" altLang="en-US" dirty="0"/>
              <a:t>와 주마다 발표한 </a:t>
            </a:r>
            <a:r>
              <a:rPr lang="en-US" altLang="ko-KR" dirty="0"/>
              <a:t>ppt </a:t>
            </a:r>
            <a:r>
              <a:rPr lang="ko-KR" altLang="en-US" dirty="0"/>
              <a:t>파일 </a:t>
            </a:r>
            <a:endParaRPr lang="en-US" altLang="ko-KR" dirty="0"/>
          </a:p>
          <a:p>
            <a:r>
              <a:rPr lang="en-US" altLang="ko-KR" dirty="0"/>
              <a:t>   </a:t>
            </a:r>
            <a:r>
              <a:rPr lang="ko-KR" altLang="en-US" dirty="0"/>
              <a:t>그 주 발표자가 업로드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개발 함에 있어 그 주에 목표로 하고자 하는 것을 위해 팀원들 각각의 </a:t>
            </a:r>
            <a:r>
              <a:rPr lang="en-US" altLang="ko-KR" dirty="0"/>
              <a:t>Desktop</a:t>
            </a:r>
            <a:r>
              <a:rPr lang="ko-KR" altLang="en-US" dirty="0"/>
              <a:t>에 </a:t>
            </a:r>
            <a:r>
              <a:rPr lang="en-US" altLang="ko-KR" dirty="0"/>
              <a:t>clone </a:t>
            </a:r>
            <a:r>
              <a:rPr lang="ko-KR" altLang="en-US" dirty="0"/>
              <a:t>하여 각자 코딩 해보고 목표에 성공한 파일을 저장소에 </a:t>
            </a:r>
            <a:r>
              <a:rPr lang="en-US" altLang="ko-KR" dirty="0"/>
              <a:t>push, merge </a:t>
            </a:r>
            <a:r>
              <a:rPr lang="ko-KR" altLang="en-US" dirty="0"/>
              <a:t>하여 팀원 모두가 공유하고 개발에 힘쓸 수 있도록 함</a:t>
            </a:r>
          </a:p>
        </p:txBody>
      </p:sp>
    </p:spTree>
    <p:extLst>
      <p:ext uri="{BB962C8B-B14F-4D97-AF65-F5344CB8AC3E}">
        <p14:creationId xmlns:p14="http://schemas.microsoft.com/office/powerpoint/2010/main" val="1762936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79512" y="134634"/>
            <a:ext cx="8784976" cy="6588732"/>
          </a:xfrm>
          <a:prstGeom prst="rect">
            <a:avLst/>
          </a:prstGeom>
          <a:noFill/>
          <a:ln w="22225" cap="flat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2159732" y="2497976"/>
            <a:ext cx="4824536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500" dirty="0">
                <a:latin typeface="a옛날목욕탕B" panose="02020600000000000000" pitchFamily="18" charset="-127"/>
                <a:ea typeface="a옛날목욕탕B" panose="02020600000000000000" pitchFamily="18" charset="-127"/>
              </a:rPr>
              <a:t>Q &amp; A</a:t>
            </a:r>
            <a:endParaRPr lang="ko-KR" altLang="en-US" sz="2000" dirty="0">
              <a:latin typeface="a옛날목욕탕B" panose="02020600000000000000" pitchFamily="18" charset="-127"/>
              <a:ea typeface="a옛날목욕탕B" panose="02020600000000000000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79512" y="175366"/>
            <a:ext cx="216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산학캡스톤디자인</a:t>
            </a:r>
            <a:r>
              <a:rPr lang="en-US" altLang="ko-KR" b="1" dirty="0"/>
              <a:t>1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572106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79512" y="134634"/>
            <a:ext cx="8784976" cy="6588732"/>
          </a:xfrm>
          <a:prstGeom prst="rect">
            <a:avLst/>
          </a:prstGeom>
          <a:noFill/>
          <a:ln w="22225" cap="flat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205626" y="2636912"/>
            <a:ext cx="673274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dirty="0">
                <a:latin typeface="a옛날목욕탕B" panose="02020600000000000000" pitchFamily="18" charset="-127"/>
                <a:ea typeface="a옛날목욕탕B" panose="02020600000000000000" pitchFamily="18" charset="-127"/>
              </a:rPr>
              <a:t>THANK YOU !</a:t>
            </a:r>
            <a:endParaRPr lang="ko-KR" altLang="en-US" sz="6600" dirty="0">
              <a:latin typeface="a옛날목욕탕B" panose="02020600000000000000" pitchFamily="18" charset="-127"/>
              <a:ea typeface="a옛날목욕탕B" panose="02020600000000000000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79512" y="175366"/>
            <a:ext cx="216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산학캡스톤디자인</a:t>
            </a:r>
            <a:r>
              <a:rPr lang="en-US" altLang="ko-KR" b="1" dirty="0"/>
              <a:t>1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762457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79512" y="134634"/>
            <a:ext cx="8784976" cy="6588732"/>
          </a:xfrm>
          <a:prstGeom prst="rect">
            <a:avLst/>
          </a:prstGeom>
          <a:noFill/>
          <a:ln w="22225" cap="flat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152400" y="1524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F6568F5-B471-471D-92E6-78707488EAFE}"/>
              </a:ext>
            </a:extLst>
          </p:cNvPr>
          <p:cNvSpPr txBox="1"/>
          <p:nvPr/>
        </p:nvSpPr>
        <p:spPr>
          <a:xfrm>
            <a:off x="691907" y="701072"/>
            <a:ext cx="3722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/>
              <a:t>[</a:t>
            </a:r>
            <a:endParaRPr lang="ko-KR" altLang="en-US" sz="48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41B6668-1466-49B9-8505-25F1FBB27A68}"/>
              </a:ext>
            </a:extLst>
          </p:cNvPr>
          <p:cNvSpPr txBox="1"/>
          <p:nvPr/>
        </p:nvSpPr>
        <p:spPr>
          <a:xfrm>
            <a:off x="6360022" y="692696"/>
            <a:ext cx="3722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/>
              <a:t>]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6D79569-F796-41EF-B31F-8C6AEF3F5DB4}"/>
              </a:ext>
            </a:extLst>
          </p:cNvPr>
          <p:cNvSpPr txBox="1"/>
          <p:nvPr/>
        </p:nvSpPr>
        <p:spPr>
          <a:xfrm>
            <a:off x="1064125" y="946674"/>
            <a:ext cx="48173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인천 공항 혼잡 해소 가이드 개발 동기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3968316" y="3104964"/>
            <a:ext cx="1512168" cy="6480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한국공항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(15)</a:t>
            </a:r>
            <a:endParaRPr lang="ko-KR" altLang="en-US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6186752" y="2348880"/>
            <a:ext cx="1512168" cy="6480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국제공항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(8)</a:t>
            </a:r>
            <a:endParaRPr lang="ko-KR" altLang="en-US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6186752" y="3933056"/>
            <a:ext cx="1512168" cy="6480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국내공항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(7)</a:t>
            </a:r>
            <a:endParaRPr lang="ko-KR" altLang="en-US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cxnSp>
        <p:nvCxnSpPr>
          <p:cNvPr id="21" name="직선 연결선 20"/>
          <p:cNvCxnSpPr/>
          <p:nvPr/>
        </p:nvCxnSpPr>
        <p:spPr>
          <a:xfrm flipV="1">
            <a:off x="5480484" y="2618910"/>
            <a:ext cx="706268" cy="75608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직선 연결선 26"/>
          <p:cNvCxnSpPr>
            <a:stCxn id="14" idx="3"/>
          </p:cNvCxnSpPr>
          <p:nvPr/>
        </p:nvCxnSpPr>
        <p:spPr>
          <a:xfrm>
            <a:off x="5480484" y="3429000"/>
            <a:ext cx="706268" cy="77408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29" name="그룹 28"/>
          <p:cNvGrpSpPr/>
          <p:nvPr/>
        </p:nvGrpSpPr>
        <p:grpSpPr>
          <a:xfrm>
            <a:off x="878016" y="2060848"/>
            <a:ext cx="2714625" cy="3209926"/>
            <a:chOff x="696897" y="2060848"/>
            <a:chExt cx="2714625" cy="3209926"/>
          </a:xfrm>
        </p:grpSpPr>
        <p:pic>
          <p:nvPicPr>
            <p:cNvPr id="2050" name="Picture 2" descr="êµ­ë´ ê³µí­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6897" y="2060848"/>
              <a:ext cx="2714625" cy="32099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직사각형 27"/>
            <p:cNvSpPr/>
            <p:nvPr/>
          </p:nvSpPr>
          <p:spPr>
            <a:xfrm>
              <a:off x="1329151" y="2852936"/>
              <a:ext cx="794577" cy="14401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167709" y="5270774"/>
            <a:ext cx="65743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우리나라에는 공항이 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15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개가 존재하고 그 중 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8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개가 국제선이다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. 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그러나 그 중에서 인천공항에서 운행을 차지하는 비율은 무려 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44%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가 된다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.</a:t>
            </a:r>
            <a:endParaRPr lang="ko-KR" altLang="en-US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79512" y="175366"/>
            <a:ext cx="216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산학캡스톤디자인</a:t>
            </a:r>
            <a:r>
              <a:rPr lang="en-US" altLang="ko-KR" b="1" dirty="0"/>
              <a:t>1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418755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79512" y="134634"/>
            <a:ext cx="8784976" cy="6588732"/>
          </a:xfrm>
          <a:prstGeom prst="rect">
            <a:avLst/>
          </a:prstGeom>
          <a:noFill/>
          <a:ln w="22225" cap="flat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152400" y="1524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F6568F5-B471-471D-92E6-78707488EAFE}"/>
              </a:ext>
            </a:extLst>
          </p:cNvPr>
          <p:cNvSpPr txBox="1"/>
          <p:nvPr/>
        </p:nvSpPr>
        <p:spPr>
          <a:xfrm>
            <a:off x="691907" y="701072"/>
            <a:ext cx="3722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/>
              <a:t>[</a:t>
            </a:r>
            <a:endParaRPr lang="ko-KR" altLang="en-US" sz="48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41B6668-1466-49B9-8505-25F1FBB27A68}"/>
              </a:ext>
            </a:extLst>
          </p:cNvPr>
          <p:cNvSpPr txBox="1"/>
          <p:nvPr/>
        </p:nvSpPr>
        <p:spPr>
          <a:xfrm>
            <a:off x="6516216" y="692696"/>
            <a:ext cx="3722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/>
              <a:t>]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6D79569-F796-41EF-B31F-8C6AEF3F5DB4}"/>
              </a:ext>
            </a:extLst>
          </p:cNvPr>
          <p:cNvSpPr txBox="1"/>
          <p:nvPr/>
        </p:nvSpPr>
        <p:spPr>
          <a:xfrm>
            <a:off x="1194912" y="946674"/>
            <a:ext cx="48173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인천 공항 혼잡 해소 가이드 개발 동기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4572000" y="1729095"/>
            <a:ext cx="4006613" cy="3920565"/>
            <a:chOff x="4606330" y="1772816"/>
            <a:chExt cx="4006613" cy="3920565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06330" y="1772816"/>
              <a:ext cx="4006613" cy="39205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직사각형 4"/>
            <p:cNvSpPr/>
            <p:nvPr/>
          </p:nvSpPr>
          <p:spPr>
            <a:xfrm>
              <a:off x="4606330" y="5301208"/>
              <a:ext cx="4006613" cy="14401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498667" y="3689377"/>
            <a:ext cx="3816424" cy="2601580"/>
            <a:chOff x="467544" y="1718650"/>
            <a:chExt cx="3816424" cy="1863658"/>
          </a:xfrm>
        </p:grpSpPr>
        <p:grpSp>
          <p:nvGrpSpPr>
            <p:cNvPr id="23" name="그룹 22"/>
            <p:cNvGrpSpPr/>
            <p:nvPr/>
          </p:nvGrpSpPr>
          <p:grpSpPr>
            <a:xfrm>
              <a:off x="467544" y="1718650"/>
              <a:ext cx="3816424" cy="1440160"/>
              <a:chOff x="467544" y="1718650"/>
              <a:chExt cx="3816424" cy="1440160"/>
            </a:xfrm>
          </p:grpSpPr>
          <p:pic>
            <p:nvPicPr>
              <p:cNvPr id="3" name="Picture 2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7544" y="1718650"/>
                <a:ext cx="3816424" cy="1440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cxnSp>
            <p:nvCxnSpPr>
              <p:cNvPr id="21" name="직선 연결선 20"/>
              <p:cNvCxnSpPr/>
              <p:nvPr/>
            </p:nvCxnSpPr>
            <p:spPr>
              <a:xfrm>
                <a:off x="539552" y="2060848"/>
                <a:ext cx="936104" cy="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5" name="직선 연결선 24"/>
              <p:cNvCxnSpPr/>
              <p:nvPr/>
            </p:nvCxnSpPr>
            <p:spPr>
              <a:xfrm>
                <a:off x="596073" y="2996952"/>
                <a:ext cx="936104" cy="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</p:grpSp>
        <p:sp>
          <p:nvSpPr>
            <p:cNvPr id="24" name="TextBox 23"/>
            <p:cNvSpPr txBox="1"/>
            <p:nvPr/>
          </p:nvSpPr>
          <p:spPr>
            <a:xfrm>
              <a:off x="467544" y="3212976"/>
              <a:ext cx="38164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출처 </a:t>
              </a:r>
              <a:r>
                <a:rPr lang="en-US" altLang="ko-KR" dirty="0"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: </a:t>
              </a:r>
              <a:r>
                <a:rPr lang="ko-KR" altLang="en-US" dirty="0"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한국공항공사 </a:t>
              </a:r>
              <a:r>
                <a:rPr lang="en-US" altLang="ko-KR" dirty="0"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2017 </a:t>
              </a:r>
              <a:r>
                <a:rPr lang="ko-KR" altLang="en-US" dirty="0"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설문조사</a:t>
              </a:r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4571999" y="5805264"/>
            <a:ext cx="4006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출처 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: 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한국공항공사 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2017 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공항이용객수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98667" y="1729095"/>
            <a:ext cx="38322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한국공항공사 조사결과 국내 공항 이용객수 중 인천공항이 가장 큰 비율을 차지하고 있고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,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설문조사 결과 인천공항의 정보에 대한 불편함이 많이 들어나 있다</a:t>
            </a:r>
          </a:p>
        </p:txBody>
      </p:sp>
      <p:pic>
        <p:nvPicPr>
          <p:cNvPr id="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062" y="3081999"/>
            <a:ext cx="4085634" cy="30925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TextBox 28"/>
          <p:cNvSpPr txBox="1"/>
          <p:nvPr/>
        </p:nvSpPr>
        <p:spPr>
          <a:xfrm>
            <a:off x="179512" y="175366"/>
            <a:ext cx="216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산학캡스톤디자인</a:t>
            </a:r>
            <a:r>
              <a:rPr lang="en-US" altLang="ko-KR" b="1" dirty="0"/>
              <a:t>1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587804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9" t="39283" r="2453" b="20818"/>
          <a:stretch/>
        </p:blipFill>
        <p:spPr>
          <a:xfrm>
            <a:off x="5301553" y="1409122"/>
            <a:ext cx="2147940" cy="1513999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179512" y="134634"/>
            <a:ext cx="8784976" cy="6588732"/>
          </a:xfrm>
          <a:prstGeom prst="rect">
            <a:avLst/>
          </a:prstGeom>
          <a:noFill/>
          <a:ln w="22225" cap="flat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152400" y="1524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6" name="Picture 2" descr="C:\Users\HP\Desktop\img_map_0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9264" y="3096552"/>
            <a:ext cx="2272518" cy="1551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F6568F5-B471-471D-92E6-78707488EAFE}"/>
              </a:ext>
            </a:extLst>
          </p:cNvPr>
          <p:cNvSpPr txBox="1"/>
          <p:nvPr/>
        </p:nvSpPr>
        <p:spPr>
          <a:xfrm>
            <a:off x="691907" y="701072"/>
            <a:ext cx="3722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/>
              <a:t>[</a:t>
            </a:r>
            <a:endParaRPr lang="ko-KR" altLang="en-US" sz="48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41B6668-1466-49B9-8505-25F1FBB27A68}"/>
              </a:ext>
            </a:extLst>
          </p:cNvPr>
          <p:cNvSpPr txBox="1"/>
          <p:nvPr/>
        </p:nvSpPr>
        <p:spPr>
          <a:xfrm>
            <a:off x="6648054" y="701072"/>
            <a:ext cx="3722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/>
              <a:t>]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6D79569-F796-41EF-B31F-8C6AEF3F5DB4}"/>
              </a:ext>
            </a:extLst>
          </p:cNvPr>
          <p:cNvSpPr txBox="1"/>
          <p:nvPr/>
        </p:nvSpPr>
        <p:spPr>
          <a:xfrm>
            <a:off x="1064125" y="946674"/>
            <a:ext cx="5083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인천 공항 혼잡도 해소 가이드 개발 내용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B4E9118-AB3B-43D0-9D8F-4EA29852E561}"/>
              </a:ext>
            </a:extLst>
          </p:cNvPr>
          <p:cNvSpPr txBox="1"/>
          <p:nvPr/>
        </p:nvSpPr>
        <p:spPr>
          <a:xfrm>
            <a:off x="834783" y="1969352"/>
            <a:ext cx="3889615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게이트 별 혼잡도 파악 </a:t>
            </a:r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   -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인천공항 예보정보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데이터를 이용하여 혼잡도를 분석해 </a:t>
            </a:r>
            <a:r>
              <a:rPr lang="ko-KR" altLang="en-US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게이트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 별로 인원이 어느 정도 있는지 시각적으로 출력 할 수 있도록 한다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  <a:p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사용자 위치 표시</a:t>
            </a:r>
            <a:b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</a:b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-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사용자의 현재 위치를 표시하여 가까운 게이트를 안내해준다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비행기 결항예측 서비스</a:t>
            </a:r>
            <a:b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</a:b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-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날씨정보와 공항데이터를 이용하여 결항예측 서비스를 제공한다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22" name="Picture 16">
            <a:extLst>
              <a:ext uri="{FF2B5EF4-FFF2-40B4-BE49-F238E27FC236}">
                <a16:creationId xmlns:a16="http://schemas.microsoft.com/office/drawing/2014/main" id="{E9F5514A-BDAE-4DC6-AC25-2C6B80031F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63"/>
          <a:stretch/>
        </p:blipFill>
        <p:spPr bwMode="auto">
          <a:xfrm>
            <a:off x="5409001" y="4785508"/>
            <a:ext cx="1933043" cy="1558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179512" y="175366"/>
            <a:ext cx="216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산학캡스톤디자인</a:t>
            </a:r>
            <a:r>
              <a:rPr lang="en-US" altLang="ko-KR" b="1" dirty="0"/>
              <a:t>1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631844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79512" y="134634"/>
            <a:ext cx="8784976" cy="6588732"/>
          </a:xfrm>
          <a:prstGeom prst="rect">
            <a:avLst/>
          </a:prstGeom>
          <a:noFill/>
          <a:ln w="22225" cap="flat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152400" y="1524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825" y="1755541"/>
            <a:ext cx="6010052" cy="4450432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B1776D29-D12A-4EA1-BA3F-99759832127E}"/>
              </a:ext>
            </a:extLst>
          </p:cNvPr>
          <p:cNvSpPr/>
          <p:nvPr/>
        </p:nvSpPr>
        <p:spPr>
          <a:xfrm>
            <a:off x="4860032" y="2060848"/>
            <a:ext cx="720080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3294112" y="2492896"/>
            <a:ext cx="4572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하나의</a:t>
            </a:r>
            <a:r>
              <a:rPr lang="ko-KR" altLang="en-US" sz="1400">
                <a:latin typeface="a옛날목욕탕L" panose="02020600000000000000" pitchFamily="18" charset="-127"/>
                <a:ea typeface="a옛날목욕탕L" panose="02020600000000000000" pitchFamily="18" charset="-127"/>
              </a:rPr>
              <a:t> </a:t>
            </a:r>
            <a:r>
              <a:rPr lang="en-US" altLang="ko-KR" sz="1400">
                <a:latin typeface="a옛날목욕탕L" panose="02020600000000000000" pitchFamily="18" charset="-127"/>
                <a:ea typeface="a옛날목욕탕L" panose="02020600000000000000" pitchFamily="18" charset="-127"/>
              </a:rPr>
              <a:t>URL</a:t>
            </a:r>
            <a:r>
              <a:rPr lang="ko-KR" altLang="en-US" sz="140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은</a:t>
            </a:r>
            <a:r>
              <a:rPr lang="ko-KR" altLang="en-US" sz="1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 하나의 고유한 리소스를 대표하도록 설계된다</a:t>
            </a:r>
          </a:p>
          <a:p>
            <a:br>
              <a:rPr lang="ko-KR" altLang="en-US" sz="1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</a:br>
            <a:endParaRPr lang="ko-KR" altLang="en-US" sz="14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79512" y="175366"/>
            <a:ext cx="216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산학캡스톤디자인</a:t>
            </a:r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2CC0D88-A1BC-4F42-9223-6287513B5288}"/>
              </a:ext>
            </a:extLst>
          </p:cNvPr>
          <p:cNvSpPr txBox="1"/>
          <p:nvPr/>
        </p:nvSpPr>
        <p:spPr>
          <a:xfrm>
            <a:off x="179512" y="701072"/>
            <a:ext cx="3722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/>
              <a:t>[</a:t>
            </a:r>
            <a:endParaRPr lang="ko-KR" altLang="en-US" sz="48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15EF387-3827-4DB1-976B-8E9C48174815}"/>
              </a:ext>
            </a:extLst>
          </p:cNvPr>
          <p:cNvSpPr txBox="1"/>
          <p:nvPr/>
        </p:nvSpPr>
        <p:spPr>
          <a:xfrm>
            <a:off x="5580112" y="701072"/>
            <a:ext cx="3722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/>
              <a:t>]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FE109BA-4423-429F-A8F5-7271A87C89D1}"/>
              </a:ext>
            </a:extLst>
          </p:cNvPr>
          <p:cNvSpPr txBox="1"/>
          <p:nvPr/>
        </p:nvSpPr>
        <p:spPr>
          <a:xfrm>
            <a:off x="315189" y="946674"/>
            <a:ext cx="54938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인천공항 혼잡도 해소 가이드진행 상황 </a:t>
            </a:r>
          </a:p>
        </p:txBody>
      </p:sp>
    </p:spTree>
    <p:extLst>
      <p:ext uri="{BB962C8B-B14F-4D97-AF65-F5344CB8AC3E}">
        <p14:creationId xmlns:p14="http://schemas.microsoft.com/office/powerpoint/2010/main" val="361326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79512" y="134634"/>
            <a:ext cx="8784976" cy="6588732"/>
          </a:xfrm>
          <a:prstGeom prst="rect">
            <a:avLst/>
          </a:prstGeom>
          <a:noFill/>
          <a:ln w="22225" cap="flat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152400" y="1524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21" name="그룹 20"/>
          <p:cNvGrpSpPr/>
          <p:nvPr/>
        </p:nvGrpSpPr>
        <p:grpSpPr>
          <a:xfrm>
            <a:off x="1576520" y="1414441"/>
            <a:ext cx="5827042" cy="5011971"/>
            <a:chOff x="1576520" y="1414441"/>
            <a:chExt cx="5827042" cy="5011971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76520" y="1414441"/>
              <a:ext cx="5827042" cy="5011971"/>
            </a:xfrm>
            <a:prstGeom prst="rect">
              <a:avLst/>
            </a:prstGeom>
          </p:spPr>
        </p:pic>
        <p:sp>
          <p:nvSpPr>
            <p:cNvPr id="20" name="직사각형 19"/>
            <p:cNvSpPr/>
            <p:nvPr/>
          </p:nvSpPr>
          <p:spPr>
            <a:xfrm>
              <a:off x="2864325" y="3356992"/>
              <a:ext cx="4227955" cy="2880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179512" y="175366"/>
            <a:ext cx="216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산학캡스톤디자인</a:t>
            </a:r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081B598-95E0-46D0-8D49-447151709235}"/>
              </a:ext>
            </a:extLst>
          </p:cNvPr>
          <p:cNvSpPr txBox="1"/>
          <p:nvPr/>
        </p:nvSpPr>
        <p:spPr>
          <a:xfrm>
            <a:off x="179512" y="701072"/>
            <a:ext cx="3722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/>
              <a:t>[</a:t>
            </a:r>
            <a:endParaRPr lang="ko-KR" altLang="en-US" sz="48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F166E0A-3EAC-41B3-BD0E-E72026D9B5E7}"/>
              </a:ext>
            </a:extLst>
          </p:cNvPr>
          <p:cNvSpPr txBox="1"/>
          <p:nvPr/>
        </p:nvSpPr>
        <p:spPr>
          <a:xfrm>
            <a:off x="5580112" y="701072"/>
            <a:ext cx="3722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/>
              <a:t>]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C5103FE-5092-4FF7-A61A-FFCEF73CD882}"/>
              </a:ext>
            </a:extLst>
          </p:cNvPr>
          <p:cNvSpPr txBox="1"/>
          <p:nvPr/>
        </p:nvSpPr>
        <p:spPr>
          <a:xfrm>
            <a:off x="315189" y="946674"/>
            <a:ext cx="54938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인천공항 혼잡도 해소 가이드진행 상황 </a:t>
            </a:r>
          </a:p>
        </p:txBody>
      </p:sp>
    </p:spTree>
    <p:extLst>
      <p:ext uri="{BB962C8B-B14F-4D97-AF65-F5344CB8AC3E}">
        <p14:creationId xmlns:p14="http://schemas.microsoft.com/office/powerpoint/2010/main" val="1600081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79512" y="134634"/>
            <a:ext cx="8784976" cy="6588732"/>
          </a:xfrm>
          <a:prstGeom prst="rect">
            <a:avLst/>
          </a:prstGeom>
          <a:noFill/>
          <a:ln w="22225" cap="flat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152400" y="1524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1565566"/>
            <a:ext cx="7704856" cy="4815762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79512" y="175366"/>
            <a:ext cx="216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산학캡스톤디자인</a:t>
            </a:r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CB43B70-CDBA-476C-B41C-6310537D47C8}"/>
              </a:ext>
            </a:extLst>
          </p:cNvPr>
          <p:cNvSpPr txBox="1"/>
          <p:nvPr/>
        </p:nvSpPr>
        <p:spPr>
          <a:xfrm>
            <a:off x="179512" y="701072"/>
            <a:ext cx="3722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/>
              <a:t>[</a:t>
            </a:r>
            <a:endParaRPr lang="ko-KR" altLang="en-US" sz="48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2063D83-6D60-4E7C-8151-F509F5051C9E}"/>
              </a:ext>
            </a:extLst>
          </p:cNvPr>
          <p:cNvSpPr txBox="1"/>
          <p:nvPr/>
        </p:nvSpPr>
        <p:spPr>
          <a:xfrm>
            <a:off x="5580112" y="701072"/>
            <a:ext cx="3722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/>
              <a:t>]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A6D7682-4F41-4988-9AAA-84687E8092E2}"/>
              </a:ext>
            </a:extLst>
          </p:cNvPr>
          <p:cNvSpPr txBox="1"/>
          <p:nvPr/>
        </p:nvSpPr>
        <p:spPr>
          <a:xfrm>
            <a:off x="315189" y="946674"/>
            <a:ext cx="54938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인천공항 혼잡도 해소 가이드진행 상황 </a:t>
            </a:r>
          </a:p>
        </p:txBody>
      </p:sp>
    </p:spTree>
    <p:extLst>
      <p:ext uri="{BB962C8B-B14F-4D97-AF65-F5344CB8AC3E}">
        <p14:creationId xmlns:p14="http://schemas.microsoft.com/office/powerpoint/2010/main" val="2480695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2337</TotalTime>
  <Words>1095</Words>
  <Application>Microsoft Office PowerPoint</Application>
  <PresentationFormat>화면 슬라이드 쇼(4:3)</PresentationFormat>
  <Paragraphs>302</Paragraphs>
  <Slides>37</Slides>
  <Notes>1</Notes>
  <HiddenSlides>0</HiddenSlides>
  <MMClips>3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37</vt:i4>
      </vt:variant>
    </vt:vector>
  </HeadingPairs>
  <TitlesOfParts>
    <vt:vector size="44" baseType="lpstr">
      <vt:lpstr>a옛날목욕탕B</vt:lpstr>
      <vt:lpstr>a옛날목욕탕L</vt:lpstr>
      <vt:lpstr>HY견고딕</vt:lpstr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chosun</dc:creator>
  <cp:lastModifiedBy>박희천</cp:lastModifiedBy>
  <cp:revision>132</cp:revision>
  <dcterms:created xsi:type="dcterms:W3CDTF">2018-03-20T00:53:37Z</dcterms:created>
  <dcterms:modified xsi:type="dcterms:W3CDTF">2018-04-10T01:12:19Z</dcterms:modified>
</cp:coreProperties>
</file>